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1" r:id="rId4"/>
    <p:sldId id="260" r:id="rId5"/>
    <p:sldId id="263" r:id="rId6"/>
    <p:sldId id="262" r:id="rId7"/>
    <p:sldId id="265" r:id="rId8"/>
    <p:sldId id="264" r:id="rId9"/>
    <p:sldId id="268" r:id="rId10"/>
    <p:sldId id="269" r:id="rId11"/>
    <p:sldId id="271" r:id="rId12"/>
    <p:sldId id="272" r:id="rId13"/>
    <p:sldId id="267" r:id="rId14"/>
    <p:sldId id="273" r:id="rId15"/>
    <p:sldId id="274" r:id="rId16"/>
    <p:sldId id="275" r:id="rId17"/>
    <p:sldId id="276" r:id="rId18"/>
    <p:sldId id="280" r:id="rId19"/>
    <p:sldId id="277" r:id="rId20"/>
    <p:sldId id="278" r:id="rId21"/>
    <p:sldId id="319" r:id="rId22"/>
    <p:sldId id="320" r:id="rId23"/>
    <p:sldId id="279" r:id="rId24"/>
    <p:sldId id="281" r:id="rId25"/>
    <p:sldId id="282" r:id="rId26"/>
    <p:sldId id="283" r:id="rId27"/>
    <p:sldId id="290" r:id="rId28"/>
    <p:sldId id="284" r:id="rId29"/>
    <p:sldId id="293" r:id="rId30"/>
    <p:sldId id="294" r:id="rId31"/>
    <p:sldId id="295" r:id="rId32"/>
    <p:sldId id="297" r:id="rId33"/>
    <p:sldId id="291" r:id="rId34"/>
    <p:sldId id="285" r:id="rId35"/>
    <p:sldId id="298" r:id="rId36"/>
    <p:sldId id="300" r:id="rId37"/>
    <p:sldId id="301" r:id="rId38"/>
    <p:sldId id="302" r:id="rId39"/>
    <p:sldId id="303" r:id="rId40"/>
    <p:sldId id="304" r:id="rId41"/>
    <p:sldId id="305" r:id="rId42"/>
    <p:sldId id="307" r:id="rId43"/>
    <p:sldId id="306" r:id="rId44"/>
    <p:sldId id="296" r:id="rId45"/>
    <p:sldId id="286" r:id="rId46"/>
    <p:sldId id="287" r:id="rId47"/>
    <p:sldId id="288" r:id="rId48"/>
    <p:sldId id="308" r:id="rId49"/>
    <p:sldId id="309" r:id="rId50"/>
    <p:sldId id="310" r:id="rId51"/>
    <p:sldId id="311" r:id="rId52"/>
    <p:sldId id="312" r:id="rId53"/>
    <p:sldId id="313" r:id="rId54"/>
    <p:sldId id="317" r:id="rId55"/>
    <p:sldId id="318" r:id="rId56"/>
    <p:sldId id="314" r:id="rId57"/>
    <p:sldId id="321" r:id="rId58"/>
    <p:sldId id="315" r:id="rId59"/>
    <p:sldId id="316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99"/>
    <a:srgbClr val="FF00FF"/>
    <a:srgbClr val="F60AA2"/>
    <a:srgbClr val="201D43"/>
    <a:srgbClr val="1D1D37"/>
    <a:srgbClr val="352E92"/>
    <a:srgbClr val="1E17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01D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259DC-9A87-4B2D-9C74-81E501D95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27EFC-D248-46E7-8DAE-D87E0AE866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FF00"/>
                </a:solidFill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37D91-13D1-41A8-80C9-413B9A9D3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302A5-641B-4EC8-BFD4-7B0F579B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506E2-5BD3-422D-BA19-9C63DD80A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51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F41ED-952D-4132-A1CC-C2FF6D99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654E3-7D1B-4190-ADF1-FEA486292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74369-A57E-4DBA-8CE1-81AD52E0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83AE6-1B3C-4913-B394-B46E3A2C7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A2BF-9DAD-497D-8994-4404B4190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8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9E8E0-7F4D-4890-A48A-8C1846B268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19A6C8-44D7-457C-8E2D-35B12BA51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14FC2-29E1-41A0-941D-D6A28C1C5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FD35E-07C3-41D6-8F81-AF931AD9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E7C07-02C6-46A7-BE06-EC6127B1B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54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201D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3D30-E50E-4BAB-AE3D-DF21FDBF8FE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1AE96-C4DE-4A3E-AE90-A70E74F659FF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3219A-6082-4F14-B5EB-90FE74FD8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0029B-4395-4D62-8A4C-8144CEC8F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F8376-037E-46FA-91F0-BCC5BD26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41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518E-DE53-4BF0-923C-3B2B042D7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A5E2F-8E1B-40AB-9AAA-684FCF222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D35BA-3A54-4FAE-ABF5-76258962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41ACC-F663-4171-9B17-2B35B28C9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D7950-4EFB-4579-AD76-F969B730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75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201D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6FD5-EA5C-42E0-99DA-F5794BA6859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D78E0-E6B5-4002-8BFD-35F8C1AFEF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B96AA-9128-41AC-B736-934182817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271CF-D110-45E9-AC7C-38287DF15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B993D-7BAB-44FD-B8CB-7C7DB6786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133AE-D190-432A-9162-43E619CF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3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57842-B568-4916-8FF1-1DF312AD0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Bell MT" panose="020205030603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E41AD-C5CC-4BB4-A1B0-AEC22B517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Garamond" panose="020204040303010108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3EF0-0A24-4E61-83EC-4F758EE62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3C8E27-17CB-4A5F-8E61-477F72867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Garamond" panose="020204040303010108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84D07B-A3B1-47F7-B9C0-C27DD4511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CF9EA0-6FDF-4AAB-83CA-DD601024F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F440AE-68BD-4B61-BE8A-319E412BD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63094C-FC4D-4A48-A428-8ED8104EF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28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D34B3-977C-495B-ABAD-2ADF9A6C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4AF60A-ADAA-478C-96BD-D1F675BFA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DAEFA-E7C5-448D-872B-C60FD98E0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4F843-7AC7-4D70-9C71-1239BE88F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76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6C269B-6917-408A-9DC9-E48509C7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713536-2E58-4448-AEEC-7BD607148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96850-7DA2-4A60-94BF-A47DF5EA0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54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A05A-4B0A-4873-8876-5111FC07E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40AA0-5B51-417B-A4E1-52385CB95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AB80D-12F6-4375-90C9-6E5FFB2CA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EAD2E-EC65-4264-B017-3556B2F38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5BD58-AA74-464D-AAE2-EC090C006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9C8F6-7FE9-45AD-9E33-137728CE1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2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7BBC-EBDF-4B81-8358-62A119E9E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15928D-766D-46C6-B9D9-F6FF1F3E9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B028-EEF2-4881-99FB-8AA2A6DF2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9DC85-856F-46E0-92BD-2B14FE519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D6DE4-7E91-42C5-AE20-004917C38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3BD77-A799-4067-A3BC-146B29BD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1583AC-C406-427B-A768-85C204610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FA9AA-DBDA-4C84-9783-658C9C7FF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A9558-12A2-4FAD-BB6C-44648223C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A3AD5-04A4-47AE-9982-5FB5C63AC6C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CCEA2-5989-4632-A4A0-ED81DDF238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3D0FB-5755-44F6-87BB-24CB30F07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BF007-6C68-477C-B8E4-5DC4DB66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8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ll MT" panose="020205030603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D194-E96F-41F7-B43F-179E7679DA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BCB Python Workshop</a:t>
            </a:r>
            <a:br>
              <a:rPr lang="en-US" dirty="0"/>
            </a:br>
            <a:r>
              <a:rPr lang="en-US" dirty="0"/>
              <a:t>03 23 2018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19F6C-6FFC-4332-AB35-DA9BD5E841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Urminder</a:t>
            </a:r>
            <a:r>
              <a:rPr lang="en-US" sz="3600" dirty="0"/>
              <a:t> Singh</a:t>
            </a:r>
          </a:p>
        </p:txBody>
      </p:sp>
    </p:spTree>
    <p:extLst>
      <p:ext uri="{BB962C8B-B14F-4D97-AF65-F5344CB8AC3E}">
        <p14:creationId xmlns:p14="http://schemas.microsoft.com/office/powerpoint/2010/main" val="2424139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FFB0E-DE8B-4ADE-8AC2-95728FB2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633AF-C3C6-4B96-9CD6-3AE695B3B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Downloading Python is free</a:t>
            </a:r>
          </a:p>
          <a:p>
            <a:pPr lvl="1"/>
            <a:r>
              <a:rPr lang="en-US" dirty="0"/>
              <a:t>Python comes preinstalled in most </a:t>
            </a:r>
            <a:r>
              <a:rPr lang="en-US" dirty="0" err="1"/>
              <a:t>linux</a:t>
            </a:r>
            <a:r>
              <a:rPr lang="en-US" dirty="0"/>
              <a:t> distros </a:t>
            </a:r>
          </a:p>
          <a:p>
            <a:pPr lvl="1"/>
            <a:r>
              <a:rPr lang="en-US" dirty="0"/>
              <a:t>https://www.python.org/downloads/</a:t>
            </a:r>
          </a:p>
          <a:p>
            <a:endParaRPr lang="en-US" dirty="0"/>
          </a:p>
          <a:p>
            <a:r>
              <a:rPr lang="en-US" dirty="0"/>
              <a:t>Python 2 vs Python 3</a:t>
            </a:r>
          </a:p>
          <a:p>
            <a:pPr lvl="1"/>
            <a:r>
              <a:rPr lang="en-US" dirty="0"/>
              <a:t>Python 2.x is legacy, Python 3.x is the present and future of the language</a:t>
            </a:r>
          </a:p>
          <a:p>
            <a:pPr lvl="1"/>
            <a:r>
              <a:rPr lang="en-US" dirty="0"/>
              <a:t>Python 3.x is not backwards compatible with Python 2.x</a:t>
            </a:r>
          </a:p>
          <a:p>
            <a:pPr lvl="1"/>
            <a:r>
              <a:rPr lang="en-US" dirty="0"/>
              <a:t>As of now, Python 2.x has more library support and is used more</a:t>
            </a:r>
          </a:p>
          <a:p>
            <a:pPr lvl="1"/>
            <a:r>
              <a:rPr lang="en-US" dirty="0"/>
              <a:t>For a beginner, Python 2.x vs Python 3.x shouldn’t matter</a:t>
            </a:r>
          </a:p>
        </p:txBody>
      </p:sp>
    </p:spTree>
    <p:extLst>
      <p:ext uri="{BB962C8B-B14F-4D97-AF65-F5344CB8AC3E}">
        <p14:creationId xmlns:p14="http://schemas.microsoft.com/office/powerpoint/2010/main" val="3740069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5350-FF71-4C12-B416-F856CB106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Python 2.7.x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8E02F-5F16-44D8-B311-77792577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“Software Center”</a:t>
            </a:r>
          </a:p>
          <a:p>
            <a:pPr lvl="1"/>
            <a:r>
              <a:rPr lang="en-US" dirty="0"/>
              <a:t>Search for “Python” and install Python 2.7.x</a:t>
            </a:r>
          </a:p>
          <a:p>
            <a:pPr lvl="1"/>
            <a:r>
              <a:rPr lang="en-US" dirty="0"/>
              <a:t>Go to Start </a:t>
            </a:r>
            <a:r>
              <a:rPr lang="en-US" dirty="0">
                <a:sym typeface="Wingdings" panose="05000000000000000000" pitchFamily="2" charset="2"/>
              </a:rPr>
              <a:t> IDLE(Python GUI)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If working on personal laptop/computer (Windows)</a:t>
            </a:r>
          </a:p>
          <a:p>
            <a:pPr lvl="1"/>
            <a:r>
              <a:rPr lang="en-US" dirty="0"/>
              <a:t>Download and install python for windows: </a:t>
            </a:r>
            <a:r>
              <a:rPr lang="en-US" dirty="0">
                <a:hlinkClick r:id="rId2"/>
              </a:rPr>
              <a:t>https://www.python.org/downloads/</a:t>
            </a:r>
            <a:endParaRPr lang="en-US" dirty="0"/>
          </a:p>
          <a:p>
            <a:pPr lvl="1"/>
            <a:r>
              <a:rPr lang="en-US" dirty="0"/>
              <a:t>Go to Start </a:t>
            </a:r>
            <a:r>
              <a:rPr lang="en-US" dirty="0">
                <a:sym typeface="Wingdings" panose="05000000000000000000" pitchFamily="2" charset="2"/>
              </a:rPr>
              <a:t> IDLE(Python GUI)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dirty="0" err="1">
                <a:sym typeface="Wingdings" panose="05000000000000000000" pitchFamily="2" charset="2"/>
              </a:rPr>
              <a:t>linux</a:t>
            </a:r>
            <a:r>
              <a:rPr lang="en-US" dirty="0">
                <a:sym typeface="Wingdings" panose="05000000000000000000" pitchFamily="2" charset="2"/>
              </a:rPr>
              <a:t> and mac users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Open Terminal and type “python”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744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A3116-5C2A-4A60-AB7C-66B96183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 you’re ready to code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0338A-B0F4-4996-8AB1-840E8E5F3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42909-90D1-47CB-9B48-F39B51078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0" t="-2023" r="28230" b="72586"/>
          <a:stretch/>
        </p:blipFill>
        <p:spPr>
          <a:xfrm>
            <a:off x="1644773" y="1690688"/>
            <a:ext cx="7570248" cy="194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06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lacksword" pitchFamily="50" charset="0"/>
              </a:rPr>
              <a:t>First Python Program</a:t>
            </a:r>
          </a:p>
        </p:txBody>
      </p:sp>
    </p:spTree>
    <p:extLst>
      <p:ext uri="{BB962C8B-B14F-4D97-AF65-F5344CB8AC3E}">
        <p14:creationId xmlns:p14="http://schemas.microsoft.com/office/powerpoint/2010/main" val="3119116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49B0-6CC3-43FB-BA88-B3CCECE6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1E789-B4D9-4569-985B-CB0BDAF8F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users</a:t>
            </a:r>
          </a:p>
          <a:p>
            <a:pPr lvl="1"/>
            <a:r>
              <a:rPr lang="en-US" dirty="0"/>
              <a:t>In Python Shell go to “File” </a:t>
            </a:r>
            <a:r>
              <a:rPr lang="en-US" dirty="0">
                <a:sym typeface="Wingdings" panose="05000000000000000000" pitchFamily="2" charset="2"/>
              </a:rPr>
              <a:t> “New File”</a:t>
            </a:r>
          </a:p>
          <a:p>
            <a:r>
              <a:rPr lang="en-US" dirty="0">
                <a:sym typeface="Wingdings" panose="05000000000000000000" pitchFamily="2" charset="2"/>
              </a:rPr>
              <a:t>Linux and Mac users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any text editor (</a:t>
            </a:r>
            <a:r>
              <a:rPr lang="en-US" dirty="0" err="1">
                <a:sym typeface="Wingdings" panose="05000000000000000000" pitchFamily="2" charset="2"/>
              </a:rPr>
              <a:t>gedit</a:t>
            </a:r>
            <a:r>
              <a:rPr lang="en-US" dirty="0">
                <a:sym typeface="Wingdings" panose="05000000000000000000" pitchFamily="2" charset="2"/>
              </a:rPr>
              <a:t>, TextEdit, Vim, </a:t>
            </a:r>
            <a:r>
              <a:rPr lang="en-US" dirty="0" err="1">
                <a:sym typeface="Wingdings" panose="05000000000000000000" pitchFamily="2" charset="2"/>
              </a:rPr>
              <a:t>nano</a:t>
            </a:r>
            <a:r>
              <a:rPr lang="en-US" dirty="0">
                <a:sym typeface="Wingdings" panose="05000000000000000000" pitchFamily="2" charset="2"/>
              </a:rPr>
              <a:t> etc.) and create a new file</a:t>
            </a:r>
          </a:p>
          <a:p>
            <a:r>
              <a:rPr lang="en-US" dirty="0">
                <a:sym typeface="Wingdings" panose="05000000000000000000" pitchFamily="2" charset="2"/>
              </a:rPr>
              <a:t>In the new file write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				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print “OK Computer”</a:t>
            </a:r>
          </a:p>
          <a:p>
            <a:r>
              <a:rPr lang="en-US" dirty="0">
                <a:sym typeface="Wingdings" panose="05000000000000000000" pitchFamily="2" charset="2"/>
              </a:rPr>
              <a:t>Save file as “myfirst.py”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Windows users: Go to “Run”  “Run Module” or press F5 key.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Linux and Mac: On terminal type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python myfirst.py </a:t>
            </a:r>
            <a:r>
              <a:rPr lang="en-US" dirty="0">
                <a:sym typeface="Wingdings" panose="05000000000000000000" pitchFamily="2" charset="2"/>
              </a:rPr>
              <a:t>and enter</a:t>
            </a:r>
            <a:endParaRPr lang="en-US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51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A76E-900F-48CE-9247-13B25A7A9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298E0-6533-4B17-B132-2064704B4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 line comment in python starts with “#” character</a:t>
            </a:r>
          </a:p>
          <a:p>
            <a:r>
              <a:rPr lang="en-US" dirty="0"/>
              <a:t>Multiline comments start and ends with ‘’’ or “””.</a:t>
            </a:r>
          </a:p>
          <a:p>
            <a:r>
              <a:rPr lang="en-US" dirty="0"/>
              <a:t>Now add comments to “myfirst.py” before the print statement</a:t>
            </a:r>
          </a:p>
          <a:p>
            <a:pPr marL="914400" lvl="2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# This is a single line comment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‘’’</a:t>
            </a:r>
            <a:r>
              <a:rPr lang="en-US" dirty="0">
                <a:solidFill>
                  <a:srgbClr val="FF0000"/>
                </a:solidFill>
              </a:rPr>
              <a:t> This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     is a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     multiline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     comment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‘’’</a:t>
            </a:r>
          </a:p>
          <a:p>
            <a:r>
              <a:rPr lang="en-US" dirty="0"/>
              <a:t>Did anything change after executing the code with comments?</a:t>
            </a:r>
          </a:p>
        </p:txBody>
      </p:sp>
    </p:spTree>
    <p:extLst>
      <p:ext uri="{BB962C8B-B14F-4D97-AF65-F5344CB8AC3E}">
        <p14:creationId xmlns:p14="http://schemas.microsoft.com/office/powerpoint/2010/main" val="4219801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84557-5C0F-453B-B609-283209FFB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more “print” examples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413DA-31FE-47FA-84CF-45D222C0E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“print” always prints in newline, use “print something” followed by a comma to print next print statement on same line</a:t>
            </a:r>
          </a:p>
          <a:p>
            <a:pPr marL="914400" lvl="2" indent="0">
              <a:buNone/>
            </a:pPr>
            <a:r>
              <a:rPr lang="en-US" dirty="0"/>
              <a:t>			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“OK Computer”,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“OKNOTOK” 	</a:t>
            </a:r>
            <a:r>
              <a:rPr lang="en-US" dirty="0">
                <a:solidFill>
                  <a:schemeClr val="accent1"/>
                </a:solidFill>
              </a:rPr>
              <a:t>OK Computer OKNOTOK</a:t>
            </a:r>
          </a:p>
          <a:p>
            <a:pPr marL="914400" lvl="2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r>
              <a:rPr lang="en-US" dirty="0">
                <a:solidFill>
                  <a:schemeClr val="accent1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#Second Option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1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print “OK Computer”, “OKNOTOK”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609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</a:t>
            </a:r>
            <a:r>
              <a:rPr lang="en-US" dirty="0" err="1"/>
              <a:t>str</a:t>
            </a:r>
            <a:r>
              <a:rPr lang="en-US" dirty="0"/>
              <a:t>” class in python defines string objects</a:t>
            </a:r>
          </a:p>
          <a:p>
            <a:pPr lvl="1"/>
            <a:r>
              <a:rPr lang="en-US" dirty="0"/>
              <a:t>Strings are enclosed by either double or single quotes</a:t>
            </a:r>
          </a:p>
          <a:p>
            <a:pPr lvl="2"/>
            <a:r>
              <a:rPr lang="en-US" dirty="0"/>
              <a:t>Multiline string can be defined using triple quotes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000" dirty="0"/>
              <a:t>		</a:t>
            </a:r>
            <a:r>
              <a:rPr lang="en-US" sz="2000" dirty="0" err="1">
                <a:solidFill>
                  <a:srgbClr val="FF0000"/>
                </a:solidFill>
              </a:rPr>
              <a:t>stringA</a:t>
            </a:r>
            <a:r>
              <a:rPr lang="en-US" sz="2000" dirty="0">
                <a:solidFill>
                  <a:srgbClr val="FF0000"/>
                </a:solidFill>
              </a:rPr>
              <a:t>=“A string in double quotes”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</a:t>
            </a:r>
            <a:r>
              <a:rPr lang="en-US" sz="2000" dirty="0" err="1">
                <a:solidFill>
                  <a:srgbClr val="FF0000"/>
                </a:solidFill>
              </a:rPr>
              <a:t>stringB</a:t>
            </a:r>
            <a:r>
              <a:rPr lang="en-US" sz="2000" dirty="0">
                <a:solidFill>
                  <a:srgbClr val="FF0000"/>
                </a:solidFill>
              </a:rPr>
              <a:t>=‘A string in single quotes’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</a:t>
            </a:r>
            <a:r>
              <a:rPr lang="en-US" sz="2000" dirty="0" err="1">
                <a:solidFill>
                  <a:srgbClr val="FF0000"/>
                </a:solidFill>
              </a:rPr>
              <a:t>stringC</a:t>
            </a:r>
            <a:r>
              <a:rPr lang="en-US" sz="2000" dirty="0">
                <a:solidFill>
                  <a:srgbClr val="FF0000"/>
                </a:solidFill>
              </a:rPr>
              <a:t>=‘’’A multiline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  String in triple quotes’’’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Characters in a string can be accessed using [ ] operator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stringA</a:t>
            </a:r>
            <a:r>
              <a:rPr lang="en-US" dirty="0">
                <a:solidFill>
                  <a:srgbClr val="FF0000"/>
                </a:solidFill>
              </a:rPr>
              <a:t>[0]	</a:t>
            </a:r>
            <a:r>
              <a:rPr lang="en-US" dirty="0">
                <a:solidFill>
                  <a:schemeClr val="accent1"/>
                </a:solidFill>
              </a:rPr>
              <a:t>A</a:t>
            </a:r>
          </a:p>
          <a:p>
            <a:pPr lvl="1"/>
            <a:r>
              <a:rPr lang="en-US" dirty="0"/>
              <a:t>Strings are immutable i.e. can’t be changed once created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 err="1">
                <a:solidFill>
                  <a:srgbClr val="FF0000"/>
                </a:solidFill>
              </a:rPr>
              <a:t>stringA</a:t>
            </a:r>
            <a:r>
              <a:rPr lang="en-US" dirty="0">
                <a:solidFill>
                  <a:srgbClr val="FF0000"/>
                </a:solidFill>
              </a:rPr>
              <a:t>[0]=‘C’</a:t>
            </a:r>
          </a:p>
          <a:p>
            <a:pPr lvl="1"/>
            <a:r>
              <a:rPr lang="en-US" dirty="0"/>
              <a:t>Note: “</a:t>
            </a:r>
            <a:r>
              <a:rPr lang="en-US" dirty="0" err="1"/>
              <a:t>stringA</a:t>
            </a:r>
            <a:r>
              <a:rPr lang="en-US" dirty="0"/>
              <a:t>”, “</a:t>
            </a:r>
            <a:r>
              <a:rPr lang="en-US" dirty="0" err="1"/>
              <a:t>stringB</a:t>
            </a:r>
            <a:r>
              <a:rPr lang="en-US" dirty="0"/>
              <a:t>” and “</a:t>
            </a:r>
            <a:r>
              <a:rPr lang="en-US" dirty="0" err="1"/>
              <a:t>stringC</a:t>
            </a:r>
            <a:r>
              <a:rPr lang="en-US" dirty="0"/>
              <a:t>” are known as variables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11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7BCE2-831A-437C-8B3A-75C055A3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D0B04-AF61-498C-B8DF-86B9F91A8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Slice syntax is easy way to refer to substrings in a string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=“Blackstar”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[2:5]  “ack”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[4:]    “</a:t>
            </a:r>
            <a:r>
              <a:rPr lang="en-US" sz="2000" dirty="0" err="1">
                <a:solidFill>
                  <a:srgbClr val="FF0000"/>
                </a:solidFill>
              </a:rPr>
              <a:t>kstar</a:t>
            </a:r>
            <a:r>
              <a:rPr lang="en-US" sz="2000" dirty="0">
                <a:solidFill>
                  <a:srgbClr val="FF0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[:-1]	“</a:t>
            </a:r>
            <a:r>
              <a:rPr lang="en-US" sz="2000" dirty="0" err="1">
                <a:solidFill>
                  <a:srgbClr val="FF0000"/>
                </a:solidFill>
              </a:rPr>
              <a:t>Blacksta</a:t>
            </a:r>
            <a:r>
              <a:rPr lang="en-US" sz="2000" dirty="0">
                <a:solidFill>
                  <a:srgbClr val="FF0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stringD</a:t>
            </a:r>
            <a:r>
              <a:rPr lang="en-US" sz="2000" dirty="0">
                <a:solidFill>
                  <a:srgbClr val="FF0000"/>
                </a:solidFill>
              </a:rPr>
              <a:t>[-4:-1] “</a:t>
            </a:r>
            <a:r>
              <a:rPr lang="en-US" sz="2000" dirty="0" err="1">
                <a:solidFill>
                  <a:srgbClr val="FF0000"/>
                </a:solidFill>
              </a:rPr>
              <a:t>sta</a:t>
            </a:r>
            <a:r>
              <a:rPr lang="en-US" sz="2000" dirty="0">
                <a:solidFill>
                  <a:srgbClr val="FF0000"/>
                </a:solidFill>
              </a:rPr>
              <a:t>”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7928D5-CC43-4C93-884D-F993B4EA0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382257"/>
              </p:ext>
            </p:extLst>
          </p:nvPr>
        </p:nvGraphicFramePr>
        <p:xfrm>
          <a:off x="1280470" y="2741040"/>
          <a:ext cx="8127999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3616580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7512576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9356204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52273971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505171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533715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4387368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011992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27268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168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877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35838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30A71CB-5BC7-422F-A984-5C0B71AE3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469" y="65989"/>
            <a:ext cx="2700128" cy="261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10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str</a:t>
            </a:r>
            <a:r>
              <a:rPr lang="en-US" dirty="0"/>
              <a:t>” class defines many handy methods for string operations</a:t>
            </a:r>
          </a:p>
          <a:p>
            <a:pPr lvl="1"/>
            <a:r>
              <a:rPr lang="en-US" dirty="0"/>
              <a:t>For complete list of methods https://docs.python.org/2/library/stdtypes.html#string-methods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02B926-1CFC-4C15-8BFB-60ACEEF82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614481"/>
              </p:ext>
            </p:extLst>
          </p:nvPr>
        </p:nvGraphicFramePr>
        <p:xfrm>
          <a:off x="1357296" y="3139370"/>
          <a:ext cx="8128000" cy="2616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20404">
                  <a:extLst>
                    <a:ext uri="{9D8B030D-6E8A-4147-A177-3AD203B41FA5}">
                      <a16:colId xmlns:a16="http://schemas.microsoft.com/office/drawing/2014/main" val="1547789720"/>
                    </a:ext>
                  </a:extLst>
                </a:gridCol>
                <a:gridCol w="5907596">
                  <a:extLst>
                    <a:ext uri="{9D8B030D-6E8A-4147-A177-3AD203B41FA5}">
                      <a16:colId xmlns:a16="http://schemas.microsoft.com/office/drawing/2014/main" val="30155640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entury" panose="02040604050505020304" pitchFamily="18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entury" panose="02040604050505020304" pitchFamily="18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86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str.capitalize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a copy of the string with its first character capitalized and the rest lowercased.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52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]])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the number of non-overlapping occurrences of substring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in the range [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]. Optional arguments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are interpreted as in slice notation.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26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str.find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]])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the lowest index in the string where substring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is found within the slice </a:t>
                      </a:r>
                      <a:r>
                        <a:rPr lang="en-US" sz="1100" dirty="0">
                          <a:effectLst/>
                          <a:latin typeface="Century" panose="02040604050505020304" pitchFamily="18" charset="0"/>
                        </a:rPr>
                        <a:t>s[</a:t>
                      </a:r>
                      <a:r>
                        <a:rPr lang="en-US" sz="1100" dirty="0" err="1">
                          <a:effectLst/>
                          <a:latin typeface="Century" panose="02040604050505020304" pitchFamily="18" charset="0"/>
                        </a:rPr>
                        <a:t>start:end</a:t>
                      </a:r>
                      <a:r>
                        <a:rPr lang="en-US" sz="1100" dirty="0">
                          <a:effectLst/>
                          <a:latin typeface="Century" panose="02040604050505020304" pitchFamily="18" charset="0"/>
                        </a:rPr>
                        <a:t>]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. Optional arguments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start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are interpreted as in slice notation. Return </a:t>
                      </a:r>
                      <a:r>
                        <a:rPr lang="en-US" sz="1100" dirty="0">
                          <a:effectLst/>
                          <a:latin typeface="Century" panose="02040604050505020304" pitchFamily="18" charset="0"/>
                        </a:rPr>
                        <a:t>-1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if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sub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is not found.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864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str.isdigit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true if all characters in the string are digits and there is at least one character, false otherwise. 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72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entury" panose="02040604050505020304" pitchFamily="18" charset="0"/>
                        </a:rPr>
                        <a:t>str.replace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old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[,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])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Return a copy of the string with all occurrences of substring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old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replaced by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. If the optional argument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is given, only the first 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 occurrences are replaced.</a:t>
                      </a:r>
                      <a:endParaRPr lang="en-US" sz="11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35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10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DA1F9E-957C-4F30-99C3-CBEB717C4E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0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6DD5FD4-7219-4203-AB84-08D99456EE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lacksword" pitchFamily="50" charset="0"/>
              </a:rPr>
              <a:t>Prologue</a:t>
            </a:r>
          </a:p>
        </p:txBody>
      </p:sp>
    </p:spTree>
    <p:extLst>
      <p:ext uri="{BB962C8B-B14F-4D97-AF65-F5344CB8AC3E}">
        <p14:creationId xmlns:p14="http://schemas.microsoft.com/office/powerpoint/2010/main" val="1775946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 on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Calculate length of a string using “</a:t>
            </a:r>
            <a:r>
              <a:rPr lang="en-US" dirty="0" err="1"/>
              <a:t>len</a:t>
            </a:r>
            <a:r>
              <a:rPr lang="en-US" dirty="0"/>
              <a:t>()”</a:t>
            </a:r>
          </a:p>
          <a:p>
            <a:pPr lvl="1"/>
            <a:r>
              <a:rPr lang="en-US" dirty="0" err="1"/>
              <a:t>len</a:t>
            </a:r>
            <a:r>
              <a:rPr lang="en-US" dirty="0"/>
              <a:t>() is a built-in function in python</a:t>
            </a:r>
          </a:p>
          <a:p>
            <a:pPr marL="457200" lvl="1" indent="0">
              <a:buNone/>
            </a:pPr>
            <a:r>
              <a:rPr lang="en-US" dirty="0"/>
              <a:t>				</a:t>
            </a:r>
            <a:r>
              <a:rPr lang="en-US" sz="2000" dirty="0">
                <a:solidFill>
                  <a:srgbClr val="FF0000"/>
                </a:solidFill>
              </a:rPr>
              <a:t>print </a:t>
            </a:r>
            <a:r>
              <a:rPr lang="en-US" sz="2000" dirty="0" err="1">
                <a:solidFill>
                  <a:srgbClr val="FF0000"/>
                </a:solidFill>
              </a:rPr>
              <a:t>len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stringA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print </a:t>
            </a:r>
            <a:r>
              <a:rPr lang="en-US" sz="2000" dirty="0" err="1">
                <a:solidFill>
                  <a:srgbClr val="FF0000"/>
                </a:solidFill>
              </a:rPr>
              <a:t>len</a:t>
            </a:r>
            <a:r>
              <a:rPr lang="en-US" sz="2000" dirty="0">
                <a:solidFill>
                  <a:srgbClr val="FF0000"/>
                </a:solidFill>
              </a:rPr>
              <a:t>(“OK Computer”)</a:t>
            </a:r>
          </a:p>
          <a:p>
            <a:r>
              <a:rPr lang="en-US" dirty="0"/>
              <a:t>Concatenate strings using “+” operator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sz="2000" dirty="0">
                <a:solidFill>
                  <a:srgbClr val="FF0000"/>
                </a:solidFill>
              </a:rPr>
              <a:t>print “OK” + </a:t>
            </a:r>
            <a:r>
              <a:rPr lang="en-US" sz="2000" dirty="0" err="1">
                <a:solidFill>
                  <a:srgbClr val="FF0000"/>
                </a:solidFill>
              </a:rPr>
              <a:t>str.capitalize</a:t>
            </a:r>
            <a:r>
              <a:rPr lang="en-US" sz="2000" dirty="0">
                <a:solidFill>
                  <a:srgbClr val="FF0000"/>
                </a:solidFill>
              </a:rPr>
              <a:t>(“computer”)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#same as below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	 print “OK” + “</a:t>
            </a:r>
            <a:r>
              <a:rPr lang="en-US" sz="2000" dirty="0" err="1">
                <a:solidFill>
                  <a:srgbClr val="FF0000"/>
                </a:solidFill>
              </a:rPr>
              <a:t>computer”.capitalize</a:t>
            </a:r>
            <a:r>
              <a:rPr lang="en-US" sz="2000" dirty="0">
                <a:solidFill>
                  <a:srgbClr val="FF0000"/>
                </a:solidFill>
              </a:rPr>
              <a:t>()</a:t>
            </a:r>
          </a:p>
          <a:p>
            <a:r>
              <a:rPr lang="en-US" dirty="0"/>
              <a:t>Can’t concatenate string and </a:t>
            </a:r>
            <a:r>
              <a:rPr lang="en-US" dirty="0" err="1"/>
              <a:t>int</a:t>
            </a:r>
            <a:r>
              <a:rPr lang="en-US" dirty="0"/>
              <a:t> type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sz="2000" dirty="0">
                <a:solidFill>
                  <a:srgbClr val="FF0000"/>
                </a:solidFill>
              </a:rPr>
              <a:t>print “Length of </a:t>
            </a:r>
            <a:r>
              <a:rPr lang="en-US" sz="2000" dirty="0" err="1">
                <a:solidFill>
                  <a:srgbClr val="FF0000"/>
                </a:solidFill>
              </a:rPr>
              <a:t>stringA</a:t>
            </a:r>
            <a:r>
              <a:rPr lang="en-US" sz="2000" dirty="0">
                <a:solidFill>
                  <a:srgbClr val="FF0000"/>
                </a:solidFill>
              </a:rPr>
              <a:t>”+</a:t>
            </a:r>
            <a:r>
              <a:rPr lang="en-US" sz="2000" dirty="0" err="1">
                <a:solidFill>
                  <a:srgbClr val="FF0000"/>
                </a:solidFill>
              </a:rPr>
              <a:t>str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len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stringA</a:t>
            </a:r>
            <a:r>
              <a:rPr lang="en-US" sz="2000" dirty="0">
                <a:solidFill>
                  <a:srgbClr val="FF0000"/>
                </a:solidFill>
              </a:rPr>
              <a:t>))</a:t>
            </a:r>
          </a:p>
          <a:p>
            <a:r>
              <a:rPr lang="en-US" sz="2000" dirty="0"/>
              <a:t>Note </a:t>
            </a:r>
            <a:r>
              <a:rPr lang="en-US" sz="2000" dirty="0" err="1"/>
              <a:t>str</a:t>
            </a:r>
            <a:r>
              <a:rPr lang="en-US" sz="2000" dirty="0"/>
              <a:t>(</a:t>
            </a:r>
            <a:r>
              <a:rPr lang="en-US" sz="2000" dirty="0" err="1"/>
              <a:t>len</a:t>
            </a:r>
            <a:r>
              <a:rPr lang="en-US" sz="2000" dirty="0"/>
              <a:t>(</a:t>
            </a:r>
            <a:r>
              <a:rPr lang="en-US" sz="2000" dirty="0" err="1"/>
              <a:t>stringA</a:t>
            </a:r>
            <a:r>
              <a:rPr lang="en-US" sz="2000" dirty="0"/>
              <a:t>)) converts </a:t>
            </a:r>
            <a:r>
              <a:rPr lang="en-US" sz="2000" dirty="0" err="1"/>
              <a:t>len</a:t>
            </a:r>
            <a:r>
              <a:rPr lang="en-US" sz="2000" dirty="0"/>
              <a:t>(</a:t>
            </a:r>
            <a:r>
              <a:rPr lang="en-US" sz="2000" dirty="0" err="1"/>
              <a:t>stringA</a:t>
            </a:r>
            <a:r>
              <a:rPr lang="en-US" sz="2000" dirty="0"/>
              <a:t>) and </a:t>
            </a:r>
            <a:r>
              <a:rPr lang="en-US" sz="2000" dirty="0" err="1"/>
              <a:t>int</a:t>
            </a:r>
            <a:r>
              <a:rPr lang="en-US" sz="2000" dirty="0"/>
              <a:t> to string so that it can be concatenated with another string. This is known as typecasting.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331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FAF5-9299-43C2-BC26-CEA33EC9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string operations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E3FEFF-C776-41EB-A1D0-2B835C962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“strings.py” under the examples directory</a:t>
            </a:r>
          </a:p>
          <a:p>
            <a:r>
              <a:rPr lang="en-US" dirty="0"/>
              <a:t>Run the “strings.py” file and try to understand how if-else statements work.</a:t>
            </a:r>
          </a:p>
          <a:p>
            <a:r>
              <a:rPr lang="en-US" dirty="0"/>
              <a:t>Try to replace all the ‘t’s with ‘x’s and print your new string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638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1A9D6-1566-4200-B5E5-3E882002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vs immutable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C8C8C-F848-441B-A651-E58093C58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Immutable: an object once defined can’t be changed e.g. stings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sz="2400" dirty="0">
                <a:solidFill>
                  <a:srgbClr val="FF0000"/>
                </a:solidFill>
              </a:rPr>
              <a:t>s=‘ABCD’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print s[1] 		</a:t>
            </a:r>
            <a:r>
              <a:rPr lang="en-US" sz="2400" dirty="0">
                <a:solidFill>
                  <a:srgbClr val="FFC000"/>
                </a:solidFill>
              </a:rPr>
              <a:t>#prints B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s[1]=‘E’		</a:t>
            </a:r>
            <a:r>
              <a:rPr lang="en-US" sz="2400" dirty="0">
                <a:solidFill>
                  <a:srgbClr val="FFC000"/>
                </a:solidFill>
              </a:rPr>
              <a:t>#gives error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s=‘GHI’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print s		</a:t>
            </a:r>
            <a:r>
              <a:rPr lang="en-US" sz="2400" dirty="0">
                <a:solidFill>
                  <a:srgbClr val="FFC000"/>
                </a:solidFill>
              </a:rPr>
              <a:t>#prints GHI, string is mutated? NO.</a:t>
            </a:r>
          </a:p>
          <a:p>
            <a:endParaRPr lang="en-US" dirty="0"/>
          </a:p>
          <a:p>
            <a:r>
              <a:rPr lang="en-US" dirty="0"/>
              <a:t>Mutable: an object once defined can be mutated e.g. lists.</a:t>
            </a:r>
          </a:p>
        </p:txBody>
      </p:sp>
    </p:spTree>
    <p:extLst>
      <p:ext uri="{BB962C8B-B14F-4D97-AF65-F5344CB8AC3E}">
        <p14:creationId xmlns:p14="http://schemas.microsoft.com/office/powerpoint/2010/main" val="2628127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A00-442D-4C7B-A786-FA2D6293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ED91-D3E2-4F3C-B9D4-8FE7DBA7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store information and are accessed/manipulated by the program. Variable names point to the memory locations where information is stored.</a:t>
            </a:r>
          </a:p>
          <a:p>
            <a:r>
              <a:rPr lang="en-US" dirty="0"/>
              <a:t>Different “types” of variables store different types of information e.g. </a:t>
            </a:r>
            <a:r>
              <a:rPr lang="en-US" dirty="0" err="1"/>
              <a:t>str</a:t>
            </a:r>
            <a:r>
              <a:rPr lang="en-US" dirty="0"/>
              <a:t> stores strings, </a:t>
            </a:r>
            <a:r>
              <a:rPr lang="en-US" dirty="0" err="1"/>
              <a:t>int</a:t>
            </a:r>
            <a:r>
              <a:rPr lang="en-US" dirty="0"/>
              <a:t> store integers, float stores real numbers etc.</a:t>
            </a:r>
          </a:p>
          <a:p>
            <a:pPr lvl="1"/>
            <a:r>
              <a:rPr lang="en-US" dirty="0"/>
              <a:t>In Python variable types are determined by the value referenced by that variable</a:t>
            </a:r>
          </a:p>
          <a:p>
            <a:pPr marL="457200" lvl="1" indent="0">
              <a:buNone/>
            </a:pPr>
            <a:r>
              <a:rPr lang="en-US" dirty="0"/>
              <a:t>				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=“A string”	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	print type(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) 	</a:t>
            </a:r>
            <a:r>
              <a:rPr lang="en-US" dirty="0">
                <a:solidFill>
                  <a:schemeClr val="accent1"/>
                </a:solidFill>
              </a:rPr>
              <a:t>&lt;type '</a:t>
            </a:r>
            <a:r>
              <a:rPr lang="en-US" dirty="0" err="1">
                <a:solidFill>
                  <a:schemeClr val="accent1"/>
                </a:solidFill>
              </a:rPr>
              <a:t>str</a:t>
            </a:r>
            <a:r>
              <a:rPr lang="en-US" dirty="0">
                <a:solidFill>
                  <a:schemeClr val="accent1"/>
                </a:solidFill>
              </a:rPr>
              <a:t>'&gt;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	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=2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	print type(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) 	</a:t>
            </a:r>
            <a:r>
              <a:rPr lang="en-US" dirty="0">
                <a:solidFill>
                  <a:schemeClr val="accent1"/>
                </a:solidFill>
              </a:rPr>
              <a:t>&lt;type '</a:t>
            </a:r>
            <a:r>
              <a:rPr lang="en-US" dirty="0" err="1">
                <a:solidFill>
                  <a:schemeClr val="accent1"/>
                </a:solidFill>
              </a:rPr>
              <a:t>int</a:t>
            </a:r>
            <a:r>
              <a:rPr lang="en-US" dirty="0">
                <a:solidFill>
                  <a:schemeClr val="accent1"/>
                </a:solidFill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407079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14F8-83AA-4FAF-B0D0-664430230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variable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75417-EACD-4DF4-9324-22CB64F0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contain letters, numbers and underscores. Can’t start with a number.</a:t>
            </a:r>
          </a:p>
          <a:p>
            <a:r>
              <a:rPr lang="en-US" dirty="0"/>
              <a:t>Can’t be a reserved Python keyword </a:t>
            </a:r>
          </a:p>
          <a:p>
            <a:pPr lvl="1"/>
            <a:r>
              <a:rPr lang="en-US" dirty="0"/>
              <a:t>Reserved keywords have special meaning in python e.g. </a:t>
            </a:r>
            <a:r>
              <a:rPr lang="en-US" dirty="0" err="1"/>
              <a:t>len</a:t>
            </a:r>
            <a:r>
              <a:rPr lang="en-US" dirty="0"/>
              <a:t> is a function to get an object’s length</a:t>
            </a:r>
          </a:p>
          <a:p>
            <a:pPr lvl="1"/>
            <a:r>
              <a:rPr lang="en-US" dirty="0"/>
              <a:t>More reserved keywords:</a:t>
            </a:r>
          </a:p>
          <a:p>
            <a:pPr marL="457200" lvl="1" indent="0">
              <a:buNone/>
            </a:pPr>
            <a:r>
              <a:rPr lang="en-GB" altLang="en-US" dirty="0"/>
              <a:t>and, as, assert, break, class, continue, def, del, </a:t>
            </a:r>
            <a:r>
              <a:rPr lang="en-GB" altLang="en-US" dirty="0" err="1"/>
              <a:t>elif</a:t>
            </a:r>
            <a:r>
              <a:rPr lang="en-GB" altLang="en-US" dirty="0"/>
              <a:t>, else, except, exec, finally, for, from, global, if, import, in, is, lambda, not, or, pass, print, raise, return, try, while, with, yield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24418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arithmetic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a=10 b=15 c=3.0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759716-FE04-4D55-9994-F6522FCB4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872642"/>
              </p:ext>
            </p:extLst>
          </p:nvPr>
        </p:nvGraphicFramePr>
        <p:xfrm>
          <a:off x="1851980" y="2252981"/>
          <a:ext cx="8488040" cy="438579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22010">
                  <a:extLst>
                    <a:ext uri="{9D8B030D-6E8A-4147-A177-3AD203B41FA5}">
                      <a16:colId xmlns:a16="http://schemas.microsoft.com/office/drawing/2014/main" val="2055641304"/>
                    </a:ext>
                  </a:extLst>
                </a:gridCol>
                <a:gridCol w="2122010">
                  <a:extLst>
                    <a:ext uri="{9D8B030D-6E8A-4147-A177-3AD203B41FA5}">
                      <a16:colId xmlns:a16="http://schemas.microsoft.com/office/drawing/2014/main" val="3260442002"/>
                    </a:ext>
                  </a:extLst>
                </a:gridCol>
                <a:gridCol w="2122010">
                  <a:extLst>
                    <a:ext uri="{9D8B030D-6E8A-4147-A177-3AD203B41FA5}">
                      <a16:colId xmlns:a16="http://schemas.microsoft.com/office/drawing/2014/main" val="1272110098"/>
                    </a:ext>
                  </a:extLst>
                </a:gridCol>
                <a:gridCol w="2122010">
                  <a:extLst>
                    <a:ext uri="{9D8B030D-6E8A-4147-A177-3AD203B41FA5}">
                      <a16:colId xmlns:a16="http://schemas.microsoft.com/office/drawing/2014/main" val="705904291"/>
                    </a:ext>
                  </a:extLst>
                </a:gridCol>
              </a:tblGrid>
              <a:tr h="387375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463203"/>
                  </a:ext>
                </a:extLst>
              </a:tr>
              <a:tr h="445746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 Narrow" panose="020B0606020202030204" pitchFamily="34" charset="0"/>
                        </a:rPr>
                        <a:t>+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Adds values on either side of the operator.</a:t>
                      </a:r>
                      <a:endParaRPr lang="en-US" sz="11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a+ b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latin typeface="Arial Narrow" panose="020B0606020202030204" pitchFamily="34" charset="0"/>
                        </a:rPr>
                        <a:t>b</a:t>
                      </a:r>
                      <a:r>
                        <a:rPr lang="en-US" sz="1100" dirty="0">
                          <a:latin typeface="Arial Narrow" panose="020B0606020202030204" pitchFamily="34" charset="0"/>
                        </a:rPr>
                        <a:t> +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25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873661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- Subtraction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Subtracts right hand operand from left hand operand.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a - b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latin typeface="Arial Narrow" panose="020B0606020202030204" pitchFamily="34" charset="0"/>
                        </a:rPr>
                        <a:t>b</a:t>
                      </a:r>
                      <a:r>
                        <a:rPr lang="en-US" sz="1100" dirty="0">
                          <a:latin typeface="Arial Narrow" panose="020B0606020202030204" pitchFamily="34" charset="0"/>
                        </a:rPr>
                        <a:t> –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-5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940121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* Multiplication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  <a:latin typeface="Arial Narrow" panose="020B0606020202030204" pitchFamily="34" charset="0"/>
                        </a:rPr>
                        <a:t>Multiplies values on either side of the operator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a * b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effectLst/>
                          <a:latin typeface="Arial Narrow" panose="020B0606020202030204" pitchFamily="34" charset="0"/>
                        </a:rPr>
                        <a:t>b</a:t>
                      </a: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 * c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150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45.0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148144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/ Division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  <a:latin typeface="Arial Narrow" panose="020B0606020202030204" pitchFamily="34" charset="0"/>
                        </a:rPr>
                        <a:t>Divides left hand operand by right hand operand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 / a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 / c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b/float(a) or float(b)/a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5.0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714344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% Modulus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Divides left hand operand by right hand operand and returns remainder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b % a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 err="1">
                          <a:effectLst/>
                          <a:latin typeface="Arial Narrow" panose="020B0606020202030204" pitchFamily="34" charset="0"/>
                        </a:rPr>
                        <a:t>a</a:t>
                      </a: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 % c 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5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370645"/>
                  </a:ext>
                </a:extLst>
              </a:tr>
              <a:tr h="50942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** Exponent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  <a:latin typeface="Arial Narrow" panose="020B0606020202030204" pitchFamily="34" charset="0"/>
                        </a:rPr>
                        <a:t>Performs exponential (power) calculation on operators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a**b</a:t>
                      </a:r>
                      <a:b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a**c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1000000000000000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1000.0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875026"/>
                  </a:ext>
                </a:extLst>
              </a:tr>
              <a:tr h="859653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//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Floor Division - The division of operands where the result is the quotient in which the digits after the decimal point are removed. 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b//a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b//c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b//float(a) or </a:t>
                      </a:r>
                      <a:r>
                        <a:rPr lang="en-US" sz="1100" dirty="0">
                          <a:effectLst/>
                          <a:latin typeface="Arial Narrow" panose="020B0606020202030204" pitchFamily="34" charset="0"/>
                        </a:rPr>
                        <a:t>float(b)//a</a:t>
                      </a:r>
                      <a:endParaRPr lang="en-US" sz="11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rial Narrow" panose="020B0606020202030204" pitchFamily="34" charset="0"/>
                        </a:rPr>
                        <a:t>1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5.0</a:t>
                      </a:r>
                      <a:br>
                        <a:rPr lang="en-US" sz="1100" dirty="0">
                          <a:latin typeface="Arial Narrow" panose="020B0606020202030204" pitchFamily="34" charset="0"/>
                        </a:rPr>
                      </a:br>
                      <a:r>
                        <a:rPr lang="en-US" sz="1100" dirty="0">
                          <a:latin typeface="Arial Narrow" panose="020B0606020202030204" pitchFamily="34" charset="0"/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355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78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1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folder exercises and open ex1.py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15 mins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195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lacksword" pitchFamily="50" charset="0"/>
              </a:rPr>
              <a:t>Data Structures in Python</a:t>
            </a:r>
          </a:p>
        </p:txBody>
      </p:sp>
    </p:spTree>
    <p:extLst>
      <p:ext uri="{BB962C8B-B14F-4D97-AF65-F5344CB8AC3E}">
        <p14:creationId xmlns:p14="http://schemas.microsoft.com/office/powerpoint/2010/main" val="1057907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structure defines a particular way of organizing, storing and accessing data</a:t>
            </a:r>
          </a:p>
          <a:p>
            <a:endParaRPr lang="en-US" dirty="0"/>
          </a:p>
          <a:p>
            <a:r>
              <a:rPr lang="en-US" dirty="0"/>
              <a:t>Lists: An ordered collection of objects</a:t>
            </a:r>
          </a:p>
          <a:p>
            <a:endParaRPr lang="en-US" dirty="0"/>
          </a:p>
          <a:p>
            <a:r>
              <a:rPr lang="en-US" dirty="0"/>
              <a:t>Sets: An unordered collection of “immutable objects”</a:t>
            </a:r>
          </a:p>
          <a:p>
            <a:endParaRPr lang="en-US" dirty="0"/>
          </a:p>
          <a:p>
            <a:r>
              <a:rPr lang="en-US" dirty="0"/>
              <a:t>Dictionaries: A mutable data structure that stores key, value pairs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912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4495-9036-4F45-B1C8-762F4551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1471-48A6-449E-9A81-91FC85A65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Lists are defined with [ ] and work similarly to strings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flowers = [‘Orchid’, ’Carnation’, ’Sunflower’, ‘Marigold’]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flowers[1]</a:t>
            </a:r>
            <a:r>
              <a:rPr lang="en-US" dirty="0"/>
              <a:t>		</a:t>
            </a:r>
            <a:r>
              <a:rPr lang="en-US" dirty="0">
                <a:solidFill>
                  <a:srgbClr val="FFC000"/>
                </a:solidFill>
              </a:rPr>
              <a:t>‘Carnation’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flowers[2:]</a:t>
            </a:r>
            <a:r>
              <a:rPr lang="en-US" dirty="0"/>
              <a:t>	</a:t>
            </a:r>
            <a:r>
              <a:rPr lang="en-US" dirty="0">
                <a:solidFill>
                  <a:srgbClr val="FFFF99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[‘Sunflower’, ‘Marigold’]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(flowers)</a:t>
            </a:r>
            <a:r>
              <a:rPr lang="en-US" dirty="0"/>
              <a:t>	</a:t>
            </a:r>
            <a:r>
              <a:rPr lang="en-US" dirty="0">
                <a:solidFill>
                  <a:srgbClr val="FFC000"/>
                </a:solidFill>
              </a:rPr>
              <a:t>4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(flowers[2])</a:t>
            </a:r>
            <a:r>
              <a:rPr lang="en-US" dirty="0"/>
              <a:t>	</a:t>
            </a:r>
            <a:r>
              <a:rPr lang="en-US" dirty="0">
                <a:solidFill>
                  <a:srgbClr val="FFC000"/>
                </a:solidFill>
              </a:rPr>
              <a:t>9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flowers.remove</a:t>
            </a:r>
            <a:r>
              <a:rPr lang="en-US" dirty="0">
                <a:solidFill>
                  <a:srgbClr val="FF0000"/>
                </a:solidFill>
              </a:rPr>
              <a:t>(‘Orchid’ 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flowers.append</a:t>
            </a:r>
            <a:r>
              <a:rPr lang="en-US" dirty="0">
                <a:solidFill>
                  <a:srgbClr val="FF0000"/>
                </a:solidFill>
              </a:rPr>
              <a:t>(564)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flowers.extend</a:t>
            </a:r>
            <a:r>
              <a:rPr lang="en-US" dirty="0">
                <a:solidFill>
                  <a:srgbClr val="FF0000"/>
                </a:solidFill>
              </a:rPr>
              <a:t>(['</a:t>
            </a:r>
            <a:r>
              <a:rPr lang="en-US" dirty="0" err="1">
                <a:solidFill>
                  <a:srgbClr val="FF0000"/>
                </a:solidFill>
              </a:rPr>
              <a:t>Roses','Tulips</a:t>
            </a:r>
            <a:r>
              <a:rPr lang="en-US" dirty="0">
                <a:solidFill>
                  <a:srgbClr val="FF0000"/>
                </a:solidFill>
              </a:rPr>
              <a:t>’]) </a:t>
            </a:r>
            <a:r>
              <a:rPr lang="en-US" dirty="0">
                <a:solidFill>
                  <a:srgbClr val="FFC000"/>
                </a:solidFill>
              </a:rPr>
              <a:t>#Adds content of list to flowers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flowers.extend</a:t>
            </a:r>
            <a:r>
              <a:rPr lang="en-US" dirty="0">
                <a:solidFill>
                  <a:srgbClr val="FF0000"/>
                </a:solidFill>
              </a:rPr>
              <a:t>(3.1415)		</a:t>
            </a:r>
            <a:r>
              <a:rPr lang="en-US" dirty="0">
                <a:solidFill>
                  <a:srgbClr val="FFC000"/>
                </a:solidFill>
              </a:rPr>
              <a:t>#Error 3.1415 is not a list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flowers	</a:t>
            </a:r>
            <a:r>
              <a:rPr lang="en-US" dirty="0">
                <a:solidFill>
                  <a:srgbClr val="FFC000"/>
                </a:solidFill>
              </a:rPr>
              <a:t>['Carnation', 'Sunflower', 'Marigold', 564, 'Roses’, 						'Tulips']</a:t>
            </a:r>
            <a:r>
              <a:rPr lang="en-US" dirty="0"/>
              <a:t>			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682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B1B3-0DB5-4E69-B0F6-F97039A5C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AC7259-AC43-4AE2-9E3D-1BE763124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592" t="33611" r="20430" b="25634"/>
          <a:stretch/>
        </p:blipFill>
        <p:spPr>
          <a:xfrm>
            <a:off x="537897" y="2006353"/>
            <a:ext cx="10815903" cy="38820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8A6898-395A-4CD9-B64C-52D7BB21DB9C}"/>
              </a:ext>
            </a:extLst>
          </p:cNvPr>
          <p:cNvSpPr txBox="1"/>
          <p:nvPr/>
        </p:nvSpPr>
        <p:spPr>
          <a:xfrm>
            <a:off x="6835806" y="5519116"/>
            <a:ext cx="558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Ref: https://www.python.org/doc/essays/blurb/</a:t>
            </a:r>
          </a:p>
        </p:txBody>
      </p:sp>
    </p:spTree>
    <p:extLst>
      <p:ext uri="{BB962C8B-B14F-4D97-AF65-F5344CB8AC3E}">
        <p14:creationId xmlns:p14="http://schemas.microsoft.com/office/powerpoint/2010/main" val="3040817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3370-3314-4F62-BFF8-24BCE1B5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56E8F-0E6E-4646-950E-DD98733C7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Sets are defined using the built-in set function, set()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s=set() #creates empty set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s.add</a:t>
            </a:r>
            <a:r>
              <a:rPr lang="en-US" dirty="0">
                <a:solidFill>
                  <a:srgbClr val="FF0000"/>
                </a:solidFill>
              </a:rPr>
              <a:t>(1) #add to set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s</a:t>
            </a:r>
            <a:r>
              <a:rPr lang="en-US" dirty="0"/>
              <a:t>		</a:t>
            </a:r>
            <a:r>
              <a:rPr lang="en-US" dirty="0">
                <a:solidFill>
                  <a:srgbClr val="FFC000"/>
                </a:solidFill>
              </a:rPr>
              <a:t>set([1])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s=set([1,2,3,4,5,1,2,6,7,2]) #creates set from give list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print s</a:t>
            </a:r>
            <a:r>
              <a:rPr lang="en-US" dirty="0"/>
              <a:t>		</a:t>
            </a:r>
            <a:r>
              <a:rPr lang="da-DK" dirty="0">
                <a:solidFill>
                  <a:srgbClr val="FFC000"/>
                </a:solidFill>
              </a:rPr>
              <a:t>set([1, 2, 3, 4, 5, 6, 7])</a:t>
            </a:r>
          </a:p>
          <a:p>
            <a:pPr marL="457200" lvl="1" indent="0">
              <a:buNone/>
            </a:pPr>
            <a:r>
              <a:rPr lang="da-DK" dirty="0"/>
              <a:t>			</a:t>
            </a:r>
            <a:r>
              <a:rPr lang="da-DK" dirty="0">
                <a:solidFill>
                  <a:srgbClr val="FF0000"/>
                </a:solidFill>
              </a:rPr>
              <a:t>s=set(‘Mississippi’)</a:t>
            </a:r>
          </a:p>
          <a:p>
            <a:pPr marL="457200" lvl="1" indent="0">
              <a:buNone/>
            </a:pPr>
            <a:r>
              <a:rPr lang="da-DK" dirty="0">
                <a:solidFill>
                  <a:srgbClr val="FF0000"/>
                </a:solidFill>
              </a:rPr>
              <a:t>			print s	</a:t>
            </a:r>
            <a:r>
              <a:rPr lang="da-DK" dirty="0"/>
              <a:t>	</a:t>
            </a:r>
            <a:r>
              <a:rPr lang="da-DK" dirty="0">
                <a:solidFill>
                  <a:srgbClr val="FFC000"/>
                </a:solidFill>
              </a:rPr>
              <a:t> set(['i', 'p', 's', 'M'])</a:t>
            </a:r>
            <a:endParaRPr lang="en-US" dirty="0">
              <a:solidFill>
                <a:srgbClr val="FFC000"/>
              </a:solidFill>
            </a:endParaRPr>
          </a:p>
          <a:p>
            <a:pPr marL="457200" lvl="1" indent="0">
              <a:buNone/>
            </a:pPr>
            <a:r>
              <a:rPr lang="en-US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144811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6C90A-C804-4963-8101-C3CFC6F1A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17A02-1902-4092-90F9-98F677F7A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Dictionary (</a:t>
            </a:r>
            <a:r>
              <a:rPr lang="en-US" dirty="0" err="1"/>
              <a:t>dict</a:t>
            </a:r>
            <a:r>
              <a:rPr lang="en-US" dirty="0"/>
              <a:t>) can be defined by using { }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d = {} #empty </a:t>
            </a:r>
            <a:r>
              <a:rPr lang="en-US" dirty="0" err="1">
                <a:solidFill>
                  <a:srgbClr val="FF0000"/>
                </a:solidFill>
              </a:rPr>
              <a:t>dict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d[1]=‘value 1’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d[2]=‘value 2’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		</a:t>
            </a:r>
            <a:r>
              <a:rPr lang="en-US" dirty="0">
                <a:solidFill>
                  <a:srgbClr val="FFC000"/>
                </a:solidFill>
              </a:rPr>
              <a:t>{1: 'value 1', 2: 'value 2’}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 = {1:’value1’,2:’value2’,3:’value3’}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d[1]	</a:t>
            </a:r>
            <a:r>
              <a:rPr lang="en-US" dirty="0">
                <a:solidFill>
                  <a:srgbClr val="FFC000"/>
                </a:solidFill>
              </a:rPr>
              <a:t>‘value1’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d[5]	</a:t>
            </a:r>
            <a:r>
              <a:rPr lang="en-US" dirty="0" err="1">
                <a:solidFill>
                  <a:srgbClr val="FFC000"/>
                </a:solidFill>
              </a:rPr>
              <a:t>KeyError</a:t>
            </a:r>
            <a:r>
              <a:rPr lang="en-US" dirty="0">
                <a:solidFill>
                  <a:srgbClr val="FFC000"/>
                </a:solidFill>
              </a:rPr>
              <a:t>: 5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d['x']='</a:t>
            </a:r>
            <a:r>
              <a:rPr lang="en-US" dirty="0" err="1">
                <a:solidFill>
                  <a:srgbClr val="FF0000"/>
                </a:solidFill>
              </a:rPr>
              <a:t>valueNA</a:t>
            </a:r>
            <a:r>
              <a:rPr lang="en-US" dirty="0">
                <a:solidFill>
                  <a:srgbClr val="FF0000"/>
                </a:solidFill>
              </a:rPr>
              <a:t>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d		</a:t>
            </a:r>
            <a:r>
              <a:rPr lang="en-US" dirty="0">
                <a:solidFill>
                  <a:srgbClr val="FFC000"/>
                </a:solidFill>
              </a:rPr>
              <a:t>{1: 'value1', 2: 'value2', 3: 'value3', 'x': '</a:t>
            </a:r>
            <a:r>
              <a:rPr lang="en-US" dirty="0" err="1">
                <a:solidFill>
                  <a:srgbClr val="FFC000"/>
                </a:solidFill>
              </a:rPr>
              <a:t>valueNA</a:t>
            </a:r>
            <a:r>
              <a:rPr lang="en-US" dirty="0">
                <a:solidFill>
                  <a:srgbClr val="FFC000"/>
                </a:solidFill>
              </a:rPr>
              <a:t>'}</a:t>
            </a:r>
          </a:p>
        </p:txBody>
      </p:sp>
    </p:spTree>
    <p:extLst>
      <p:ext uri="{BB962C8B-B14F-4D97-AF65-F5344CB8AC3E}">
        <p14:creationId xmlns:p14="http://schemas.microsoft.com/office/powerpoint/2010/main" val="4291733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2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folder exercises and open ex2.py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Take a look at “data-structures.py” file under examples to see syntax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10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154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III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Blacksword" pitchFamily="50" charset="0"/>
              </a:rPr>
              <a:t>Conditionals and Loops</a:t>
            </a:r>
          </a:p>
          <a:p>
            <a:endParaRPr lang="en-US" sz="3600" dirty="0"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075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uses indentation to define code blocks</a:t>
            </a:r>
          </a:p>
          <a:p>
            <a:r>
              <a:rPr lang="en-US" dirty="0"/>
              <a:t>A code block is a lexical structure of the source code</a:t>
            </a:r>
          </a:p>
          <a:p>
            <a:pPr lvl="1"/>
            <a:r>
              <a:rPr lang="en-US" dirty="0"/>
              <a:t>E.g. use </a:t>
            </a:r>
            <a:r>
              <a:rPr lang="en-US" i="1" dirty="0"/>
              <a:t>for</a:t>
            </a:r>
            <a:r>
              <a:rPr lang="en-US" dirty="0"/>
              <a:t> loop to repeat statement 10 times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=0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for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in range(10):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print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		#prints 0,1,2…9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			#prints 9</a:t>
            </a:r>
          </a:p>
          <a:p>
            <a:r>
              <a:rPr lang="en-US" dirty="0"/>
              <a:t>Note the colon (:) and indentation after the </a:t>
            </a:r>
            <a:r>
              <a:rPr lang="en-US" i="1" dirty="0"/>
              <a:t>for</a:t>
            </a:r>
            <a:r>
              <a:rPr lang="en-US" dirty="0"/>
              <a:t> statement. All the statements having larger and equal margin from left are interpreted as a part of the </a:t>
            </a:r>
            <a:r>
              <a:rPr lang="en-US" i="1" dirty="0"/>
              <a:t>for</a:t>
            </a:r>
            <a:r>
              <a:rPr lang="en-US" dirty="0"/>
              <a:t> block.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42449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64F3-E3B8-4AC9-BBD2-F5385E134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D6139-DE6C-4570-B3D7-FA43CE49A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i="1" dirty="0"/>
              <a:t>If</a:t>
            </a:r>
            <a:r>
              <a:rPr lang="en-US" sz="3000" dirty="0"/>
              <a:t> statements or the </a:t>
            </a:r>
            <a:r>
              <a:rPr lang="en-US" sz="3000" i="1" dirty="0"/>
              <a:t>if/else </a:t>
            </a:r>
            <a:r>
              <a:rPr lang="en-US" sz="3000" dirty="0"/>
              <a:t>statements are used to execute/skip a code block based on a condition</a:t>
            </a:r>
          </a:p>
          <a:p>
            <a:r>
              <a:rPr lang="en-US" sz="3000" dirty="0"/>
              <a:t>Basic syntax looks like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if(condition1):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</a:rPr>
              <a:t>		</a:t>
            </a:r>
            <a:r>
              <a:rPr lang="en-US" sz="2400" dirty="0" err="1">
                <a:solidFill>
                  <a:srgbClr val="FF0000"/>
                </a:solidFill>
              </a:rPr>
              <a:t>planA</a:t>
            </a:r>
            <a:r>
              <a:rPr lang="en-US" sz="24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</a:rPr>
              <a:t>	else: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</a:rPr>
              <a:t>		 </a:t>
            </a:r>
            <a:r>
              <a:rPr lang="en-US" sz="2400" dirty="0" err="1">
                <a:solidFill>
                  <a:srgbClr val="FF0000"/>
                </a:solidFill>
              </a:rPr>
              <a:t>planB</a:t>
            </a:r>
            <a:r>
              <a:rPr lang="en-US" sz="24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2DB94E-8B67-4B1B-8FC4-217FE0CDAFF2}"/>
              </a:ext>
            </a:extLst>
          </p:cNvPr>
          <p:cNvSpPr txBox="1">
            <a:spLocks/>
          </p:cNvSpPr>
          <p:nvPr/>
        </p:nvSpPr>
        <p:spPr>
          <a:xfrm>
            <a:off x="4504679" y="2760955"/>
            <a:ext cx="4515035" cy="401081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have multiple </a:t>
            </a:r>
            <a:br>
              <a:rPr lang="en-US" dirty="0"/>
            </a:br>
            <a:r>
              <a:rPr lang="en-US" dirty="0"/>
              <a:t>conditions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sz="2200" dirty="0">
                <a:solidFill>
                  <a:srgbClr val="FF0000"/>
                </a:solidFill>
              </a:rPr>
              <a:t>if(condition1):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	</a:t>
            </a:r>
            <a:r>
              <a:rPr lang="en-US" sz="2200" dirty="0" err="1">
                <a:solidFill>
                  <a:srgbClr val="FF0000"/>
                </a:solidFill>
              </a:rPr>
              <a:t>planA</a:t>
            </a:r>
            <a:r>
              <a:rPr lang="en-US" sz="22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</a:t>
            </a:r>
            <a:r>
              <a:rPr lang="en-US" sz="2200" dirty="0" err="1">
                <a:solidFill>
                  <a:srgbClr val="FF0000"/>
                </a:solidFill>
              </a:rPr>
              <a:t>elif</a:t>
            </a:r>
            <a:r>
              <a:rPr lang="en-US" sz="2200" dirty="0">
                <a:solidFill>
                  <a:srgbClr val="FF0000"/>
                </a:solidFill>
              </a:rPr>
              <a:t>(condition2):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	 </a:t>
            </a:r>
            <a:r>
              <a:rPr lang="en-US" sz="2200" dirty="0" err="1">
                <a:solidFill>
                  <a:srgbClr val="FF0000"/>
                </a:solidFill>
              </a:rPr>
              <a:t>planB</a:t>
            </a:r>
            <a:r>
              <a:rPr lang="en-US" sz="22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else: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	</a:t>
            </a:r>
            <a:r>
              <a:rPr lang="en-US" sz="2200" dirty="0" err="1">
                <a:solidFill>
                  <a:srgbClr val="FF0000"/>
                </a:solidFill>
              </a:rPr>
              <a:t>planC</a:t>
            </a:r>
            <a:r>
              <a:rPr lang="en-US" sz="2200" dirty="0">
                <a:solidFill>
                  <a:srgbClr val="FF0000"/>
                </a:solidFill>
              </a:rPr>
              <a:t>()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76F54B-4F46-4B90-AA5C-9B9A7E6BEBD5}"/>
              </a:ext>
            </a:extLst>
          </p:cNvPr>
          <p:cNvSpPr txBox="1">
            <a:spLocks/>
          </p:cNvSpPr>
          <p:nvPr/>
        </p:nvSpPr>
        <p:spPr>
          <a:xfrm>
            <a:off x="7885960" y="2760955"/>
            <a:ext cx="4515035" cy="401081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Can be without else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	</a:t>
            </a:r>
            <a:r>
              <a:rPr lang="en-US" sz="2200" dirty="0">
                <a:solidFill>
                  <a:srgbClr val="FF0000"/>
                </a:solidFill>
              </a:rPr>
              <a:t>if(condition1):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		</a:t>
            </a:r>
            <a:r>
              <a:rPr lang="en-US" sz="2200" dirty="0" err="1">
                <a:solidFill>
                  <a:srgbClr val="FF0000"/>
                </a:solidFill>
              </a:rPr>
              <a:t>planA</a:t>
            </a:r>
            <a:r>
              <a:rPr lang="en-US" sz="22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261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03E6F-45CA-45ED-ADDD-CDB5541A1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E9B66-EFC8-4001-9DBA-3BCC66693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conditions checked by if statements are called logical expressions</a:t>
            </a:r>
          </a:p>
          <a:p>
            <a:endParaRPr lang="en-US" dirty="0"/>
          </a:p>
          <a:p>
            <a:r>
              <a:rPr lang="en-US" dirty="0"/>
              <a:t>A logical expression can have a value “True” or “False” only</a:t>
            </a:r>
          </a:p>
          <a:p>
            <a:endParaRPr lang="en-US" dirty="0"/>
          </a:p>
          <a:p>
            <a:r>
              <a:rPr lang="en-US" dirty="0"/>
              <a:t>If value for a condition is “True”, the corresponding code block will get executed otherwise it will be skipped</a:t>
            </a:r>
          </a:p>
        </p:txBody>
      </p:sp>
    </p:spTree>
    <p:extLst>
      <p:ext uri="{BB962C8B-B14F-4D97-AF65-F5344CB8AC3E}">
        <p14:creationId xmlns:p14="http://schemas.microsoft.com/office/powerpoint/2010/main" val="1105774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E537-BC56-4F43-BC7B-B8741247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F14F79F-F9E9-4700-A8C6-3549BE30D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0487230"/>
              </p:ext>
            </p:extLst>
          </p:nvPr>
        </p:nvGraphicFramePr>
        <p:xfrm>
          <a:off x="838200" y="1408374"/>
          <a:ext cx="10515600" cy="52374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03998288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9675925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838972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935943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Example expression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296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Equals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‘str1’ == ‘str1’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162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Not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‘str1’ != ‘str1’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369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Greater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3 &gt;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774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Greater than or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3 &gt;=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976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Less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5 &lt;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90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Less than or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5 &lt;=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296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Is the same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x=[‘1’,’2’]</a:t>
                      </a:r>
                    </a:p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y=[‘1’,’2’]</a:t>
                      </a:r>
                    </a:p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x is y</a:t>
                      </a:r>
                    </a:p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y=x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x is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br>
                        <a:rPr lang="en-US" sz="1400" dirty="0">
                          <a:latin typeface="Arial Narrow" panose="020B0606020202030204" pitchFamily="34" charset="0"/>
                        </a:rPr>
                      </a:br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834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Boolean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5&lt;8 or 5&gt;8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47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Boolean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5&lt;8 and 5&gt;8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561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Membership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‘s’ in ‘books’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58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Boolean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not ‘s’ in ‘books’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 Narrow" panose="020B060602020203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678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669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FAF5-9299-43C2-BC26-CEA33EC9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if-else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E3FEFF-C776-41EB-A1D0-2B835C962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“if-else.py” under the examples directory</a:t>
            </a:r>
          </a:p>
          <a:p>
            <a:r>
              <a:rPr lang="en-US" dirty="0"/>
              <a:t>Run the “if-else.py” file and try to understand how if-else statements work.</a:t>
            </a:r>
          </a:p>
          <a:p>
            <a:r>
              <a:rPr lang="en-US" dirty="0"/>
              <a:t>Make changes to the if-else conditions to allow the user to enter a power till 7 but limit the range of number from 0 till 5</a:t>
            </a:r>
          </a:p>
          <a:p>
            <a:r>
              <a:rPr lang="en-US" dirty="0"/>
              <a:t>Add an additional 4</a:t>
            </a:r>
            <a:r>
              <a:rPr lang="en-US" baseline="30000" dirty="0"/>
              <a:t>th</a:t>
            </a:r>
            <a:r>
              <a:rPr lang="en-US" dirty="0"/>
              <a:t> option to let user find the reciprocal of the number e.g. reciprocal of 5 is 1/5 = 0.2. What will be the reciprocal if user enters 0 ?? Can you handle this exception using an if-else statement</a:t>
            </a:r>
          </a:p>
        </p:txBody>
      </p:sp>
    </p:spTree>
    <p:extLst>
      <p:ext uri="{BB962C8B-B14F-4D97-AF65-F5344CB8AC3E}">
        <p14:creationId xmlns:p14="http://schemas.microsoft.com/office/powerpoint/2010/main" val="3138335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39300-AAF8-4CCB-9D4E-E19B14E8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357A3-9ED2-41D3-92BA-3A193EC7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loop is a structure which allows execution of a code block repeatedly until a terminating criteria is reached.</a:t>
            </a:r>
          </a:p>
          <a:p>
            <a:r>
              <a:rPr lang="en-US" dirty="0"/>
              <a:t>For loop: repeat a block of code fixed number of times</a:t>
            </a:r>
          </a:p>
          <a:p>
            <a:pPr lvl="1"/>
            <a:r>
              <a:rPr lang="en-US" dirty="0"/>
              <a:t>Requires starting and ending criteria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for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in range(0,10):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range() is an in-built function that will generate a list of numbers. E.g. range(0,3) will generate [0,1,2] and so will range(3). range(1,10,3) will generate [1,4,7] last argument is the step.</a:t>
            </a:r>
          </a:p>
          <a:p>
            <a:r>
              <a:rPr lang="en-US" dirty="0"/>
              <a:t>While loops run until a certain condition is satisfied</a:t>
            </a:r>
          </a:p>
          <a:p>
            <a:pPr lvl="1"/>
            <a:r>
              <a:rPr lang="en-US" dirty="0"/>
              <a:t>Requires a stopping criteria</a:t>
            </a:r>
          </a:p>
          <a:p>
            <a:pPr marL="914400" lvl="2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x=0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while(x&lt;10):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			print x</a:t>
            </a:r>
          </a:p>
        </p:txBody>
      </p:sp>
    </p:spTree>
    <p:extLst>
      <p:ext uri="{BB962C8B-B14F-4D97-AF65-F5344CB8AC3E}">
        <p14:creationId xmlns:p14="http://schemas.microsoft.com/office/powerpoint/2010/main" val="4016351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ACD89-9B39-42F6-920D-5F20A6D1B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D3A646-89C7-48EC-803F-301043E77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17592" t="33611" r="20430" b="25634"/>
          <a:stretch/>
        </p:blipFill>
        <p:spPr>
          <a:xfrm>
            <a:off x="674255" y="2004289"/>
            <a:ext cx="10679545" cy="3833092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E483F70-4BB2-47BD-9D5C-9C12597A4A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93" t="37151" r="71580" b="58528"/>
          <a:stretch/>
        </p:blipFill>
        <p:spPr>
          <a:xfrm>
            <a:off x="209451" y="2336799"/>
            <a:ext cx="2330550" cy="406402"/>
          </a:xfrm>
          <a:prstGeom prst="rect">
            <a:avLst/>
          </a:prstGeom>
          <a:noFill/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57EBD384-E15B-4D9B-82E9-8576827170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37" t="37011" r="21516" b="58077"/>
          <a:stretch/>
        </p:blipFill>
        <p:spPr>
          <a:xfrm>
            <a:off x="6615546" y="2336798"/>
            <a:ext cx="4738254" cy="4802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0324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32C5A-469A-4B91-AC12-99FDAF8A5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and 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754AC-C3C4-42D4-87F8-3B6D874A3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break and continue are special statements. </a:t>
            </a:r>
            <a:r>
              <a:rPr lang="en-US" i="1" dirty="0"/>
              <a:t>break </a:t>
            </a:r>
            <a:r>
              <a:rPr lang="en-US" dirty="0"/>
              <a:t>is used to break out of the loop and </a:t>
            </a:r>
            <a:r>
              <a:rPr lang="en-US" i="1" dirty="0"/>
              <a:t>continue</a:t>
            </a:r>
            <a:r>
              <a:rPr lang="en-US" dirty="0"/>
              <a:t> is used to skip code block and return to for or while statement and start over.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/>
              <a:t>			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			</a:t>
            </a:r>
            <a:r>
              <a:rPr lang="en-US" dirty="0" err="1">
                <a:solidFill>
                  <a:srgbClr val="FF0000"/>
                </a:solidFill>
              </a:rPr>
              <a:t>mylist</a:t>
            </a:r>
            <a:r>
              <a:rPr lang="en-US" dirty="0">
                <a:solidFill>
                  <a:srgbClr val="FF0000"/>
                </a:solidFill>
              </a:rPr>
              <a:t> = [1,2,3,4,5,6,7,8]</a:t>
            </a:r>
            <a:endParaRPr lang="en-US" i="1" dirty="0">
              <a:solidFill>
                <a:srgbClr val="FF0000"/>
              </a:solidFill>
            </a:endParaRP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for i in l: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    if (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% 2==0):		</a:t>
            </a:r>
            <a:r>
              <a:rPr lang="en-US" dirty="0">
                <a:solidFill>
                  <a:srgbClr val="FFC000"/>
                </a:solidFill>
              </a:rPr>
              <a:t>#skips any even number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    continue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if (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== 7):		</a:t>
            </a:r>
            <a:r>
              <a:rPr lang="en-US" dirty="0">
                <a:solidFill>
                  <a:srgbClr val="FFC000"/>
                </a:solidFill>
              </a:rPr>
              <a:t>#exits when </a:t>
            </a:r>
            <a:r>
              <a:rPr lang="en-US" dirty="0" err="1">
                <a:solidFill>
                  <a:srgbClr val="FFC000"/>
                </a:solidFill>
              </a:rPr>
              <a:t>i</a:t>
            </a:r>
            <a:r>
              <a:rPr lang="en-US" dirty="0">
                <a:solidFill>
                  <a:srgbClr val="FFC000"/>
                </a:solidFill>
              </a:rPr>
              <a:t> is equal to 7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    break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	    print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>
                <a:solidFill>
                  <a:srgbClr val="FFC000"/>
                </a:solidFill>
              </a:rPr>
              <a:t>prints 1,3,5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21230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FAF5-9299-43C2-BC26-CEA33EC9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loops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E3FEFF-C776-41EB-A1D0-2B835C962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“loops.py” under the examples directory</a:t>
            </a:r>
          </a:p>
          <a:p>
            <a:r>
              <a:rPr lang="en-US" dirty="0"/>
              <a:t>Run the “loop.py” file and try to understand how for and while loop statements work.</a:t>
            </a:r>
          </a:p>
          <a:p>
            <a:r>
              <a:rPr lang="en-US" dirty="0"/>
              <a:t>Write a for or while loop that allows user to see the last n primes in the list. E.g. if input is 3 output should be 61, 67, 71.</a:t>
            </a:r>
          </a:p>
        </p:txBody>
      </p:sp>
    </p:spTree>
    <p:extLst>
      <p:ext uri="{BB962C8B-B14F-4D97-AF65-F5344CB8AC3E}">
        <p14:creationId xmlns:p14="http://schemas.microsoft.com/office/powerpoint/2010/main" val="2369130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9EFE-F518-4D29-A29B-9651AF6E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values inside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88AD1-1CBA-4382-A992-EE49799CD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Often we need to change values inside a loop depending on the computational problem</a:t>
            </a:r>
          </a:p>
          <a:p>
            <a:pPr lvl="1"/>
            <a:r>
              <a:rPr lang="en-US" dirty="0"/>
              <a:t>Be careful to initialize variables before the loop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			</a:t>
            </a:r>
            <a:r>
              <a:rPr lang="en-US" sz="1800" dirty="0">
                <a:solidFill>
                  <a:srgbClr val="FF0000"/>
                </a:solidFill>
              </a:rPr>
              <a:t>l=[‘</a:t>
            </a:r>
            <a:r>
              <a:rPr lang="en-US" sz="1800" dirty="0" err="1">
                <a:solidFill>
                  <a:srgbClr val="FF0000"/>
                </a:solidFill>
              </a:rPr>
              <a:t>abc</a:t>
            </a:r>
            <a:r>
              <a:rPr lang="en-US" sz="1800" dirty="0">
                <a:solidFill>
                  <a:srgbClr val="FF0000"/>
                </a:solidFill>
              </a:rPr>
              <a:t>’, ‘def’]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string=‘’			#important to initialize string to empty string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for x in l: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    string= </a:t>
            </a:r>
            <a:r>
              <a:rPr lang="en-US" sz="1800" dirty="0" err="1">
                <a:solidFill>
                  <a:srgbClr val="FF0000"/>
                </a:solidFill>
              </a:rPr>
              <a:t>string+x</a:t>
            </a:r>
            <a:r>
              <a:rPr lang="en-US" sz="1800" dirty="0">
                <a:solidFill>
                  <a:srgbClr val="FF0000"/>
                </a:solidFill>
              </a:rPr>
              <a:t>	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print string		</a:t>
            </a:r>
            <a:r>
              <a:rPr lang="en-US" sz="1800" dirty="0">
                <a:solidFill>
                  <a:srgbClr val="FFC000"/>
                </a:solidFill>
              </a:rPr>
              <a:t>#prints </a:t>
            </a:r>
            <a:r>
              <a:rPr lang="en-US" sz="1800" dirty="0" err="1">
                <a:solidFill>
                  <a:srgbClr val="FFC000"/>
                </a:solidFill>
              </a:rPr>
              <a:t>abcdef</a:t>
            </a:r>
            <a:r>
              <a:rPr lang="en-US" sz="1800" dirty="0">
                <a:solidFill>
                  <a:srgbClr val="FFC000"/>
                </a:solidFill>
              </a:rPr>
              <a:t>. Note: ‘’.join(l) does same thing</a:t>
            </a:r>
            <a:endParaRPr lang="en-US" sz="1400" dirty="0">
              <a:solidFill>
                <a:srgbClr val="FFC000"/>
              </a:solidFill>
            </a:endParaRPr>
          </a:p>
          <a:p>
            <a:pPr marL="742950" lvl="2" indent="-285750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Example finding sum on first n natural numbers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			</a:t>
            </a:r>
            <a:r>
              <a:rPr lang="en-US" sz="1800" dirty="0">
                <a:solidFill>
                  <a:srgbClr val="FF0000"/>
                </a:solidFill>
              </a:rPr>
              <a:t>n=5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</a:t>
            </a:r>
            <a:r>
              <a:rPr lang="en-US" sz="1800" dirty="0" err="1">
                <a:solidFill>
                  <a:srgbClr val="FF0000"/>
                </a:solidFill>
              </a:rPr>
              <a:t>totalsum</a:t>
            </a:r>
            <a:r>
              <a:rPr lang="en-US" sz="1800" dirty="0">
                <a:solidFill>
                  <a:srgbClr val="FF0000"/>
                </a:solidFill>
              </a:rPr>
              <a:t>=0			#important to initialize </a:t>
            </a:r>
            <a:r>
              <a:rPr lang="en-US" sz="1800" dirty="0" err="1">
                <a:solidFill>
                  <a:srgbClr val="FF0000"/>
                </a:solidFill>
              </a:rPr>
              <a:t>totalsum</a:t>
            </a:r>
            <a:r>
              <a:rPr lang="en-US" sz="1800" dirty="0">
                <a:solidFill>
                  <a:srgbClr val="FF0000"/>
                </a:solidFill>
              </a:rPr>
              <a:t> =0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for x in range(n+1):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    </a:t>
            </a:r>
            <a:r>
              <a:rPr lang="en-US" sz="1800" dirty="0" err="1">
                <a:solidFill>
                  <a:srgbClr val="FF0000"/>
                </a:solidFill>
              </a:rPr>
              <a:t>totalsum</a:t>
            </a:r>
            <a:r>
              <a:rPr lang="en-US" sz="1800" dirty="0">
                <a:solidFill>
                  <a:srgbClr val="FF0000"/>
                </a:solidFill>
              </a:rPr>
              <a:t>=</a:t>
            </a:r>
            <a:r>
              <a:rPr lang="en-US" sz="1800" dirty="0" err="1">
                <a:solidFill>
                  <a:srgbClr val="FF0000"/>
                </a:solidFill>
              </a:rPr>
              <a:t>totalsum+x</a:t>
            </a:r>
            <a:r>
              <a:rPr lang="en-US" sz="1800" dirty="0">
                <a:solidFill>
                  <a:srgbClr val="FF0000"/>
                </a:solidFill>
              </a:rPr>
              <a:t>		#adds numbers 0 till 5</a:t>
            </a: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print </a:t>
            </a:r>
            <a:r>
              <a:rPr lang="en-US" sz="1800" dirty="0" err="1">
                <a:solidFill>
                  <a:srgbClr val="FF0000"/>
                </a:solidFill>
              </a:rPr>
              <a:t>totalsum</a:t>
            </a:r>
            <a:r>
              <a:rPr lang="en-US" sz="1800" dirty="0">
                <a:solidFill>
                  <a:srgbClr val="FF0000"/>
                </a:solidFill>
              </a:rPr>
              <a:t>			</a:t>
            </a:r>
            <a:r>
              <a:rPr lang="en-US" sz="1800" dirty="0">
                <a:solidFill>
                  <a:srgbClr val="FFC000"/>
                </a:solidFill>
              </a:rPr>
              <a:t>#prints 15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3549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890E-31FA-4A66-837B-BBA4C0B1F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3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C4B3-D19C-4205-B2F5-B951FC1C4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folder exercises/excercise3 and open ex3.py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15-20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45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IV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Blacksword" pitchFamily="50" charset="0"/>
              </a:rPr>
              <a:t>Functions</a:t>
            </a:r>
            <a:endParaRPr lang="en-US" sz="3600" dirty="0"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208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modules of code that perform a specific task</a:t>
            </a:r>
            <a:br>
              <a:rPr lang="en-US" dirty="0"/>
            </a:br>
            <a:endParaRPr lang="en-US" dirty="0"/>
          </a:p>
          <a:p>
            <a:r>
              <a:rPr lang="en-US" dirty="0"/>
              <a:t>Functions promote reusability of code</a:t>
            </a:r>
          </a:p>
          <a:p>
            <a:pPr lvl="1"/>
            <a:r>
              <a:rPr lang="en-US" dirty="0"/>
              <a:t>E.g. Imagine if the built-in function “</a:t>
            </a:r>
            <a:r>
              <a:rPr lang="en-US" dirty="0" err="1"/>
              <a:t>len</a:t>
            </a:r>
            <a:r>
              <a:rPr lang="en-US" dirty="0"/>
              <a:t>()” was not defined. You would have to write your code every time you needed to get length of an object.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Functions make development easier by splitting a large complex program into smaller modules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Functions make it easier to detect bugs in the program</a:t>
            </a:r>
          </a:p>
        </p:txBody>
      </p:sp>
    </p:spTree>
    <p:extLst>
      <p:ext uri="{BB962C8B-B14F-4D97-AF65-F5344CB8AC3E}">
        <p14:creationId xmlns:p14="http://schemas.microsoft.com/office/powerpoint/2010/main" val="1185121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Function in Python begins with “def” keyword followed by function name and parentheses.</a:t>
            </a:r>
          </a:p>
          <a:p>
            <a:r>
              <a:rPr lang="en-US" dirty="0"/>
              <a:t>The arguments the function takes are placed in the parentheses.</a:t>
            </a:r>
          </a:p>
          <a:p>
            <a:r>
              <a:rPr lang="en-US" dirty="0"/>
              <a:t>The function block starts after a “:” </a:t>
            </a:r>
          </a:p>
          <a:p>
            <a:r>
              <a:rPr lang="en-US" dirty="0"/>
              <a:t>“return” statement returns a value from the function. If “return” is absent the function returns “None”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def </a:t>
            </a:r>
            <a:r>
              <a:rPr lang="en-US" dirty="0" err="1">
                <a:solidFill>
                  <a:srgbClr val="FF0000"/>
                </a:solidFill>
              </a:rPr>
              <a:t>funcSum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a,b</a:t>
            </a:r>
            <a:r>
              <a:rPr lang="en-US" dirty="0">
                <a:solidFill>
                  <a:srgbClr val="FF0000"/>
                </a:solidFill>
              </a:rPr>
              <a:t>):	#function name is </a:t>
            </a:r>
            <a:r>
              <a:rPr lang="en-US" dirty="0" err="1">
                <a:solidFill>
                  <a:srgbClr val="FF0000"/>
                </a:solidFill>
              </a:rPr>
              <a:t>funcSum</a:t>
            </a:r>
            <a:r>
              <a:rPr lang="en-US" dirty="0">
                <a:solidFill>
                  <a:srgbClr val="FF0000"/>
                </a:solidFill>
              </a:rPr>
              <a:t>, arguments are a and b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    return </a:t>
            </a:r>
            <a:r>
              <a:rPr lang="en-US" dirty="0" err="1">
                <a:solidFill>
                  <a:srgbClr val="FF0000"/>
                </a:solidFill>
              </a:rPr>
              <a:t>a+b</a:t>
            </a:r>
            <a:r>
              <a:rPr lang="en-US" dirty="0">
                <a:solidFill>
                  <a:srgbClr val="FF0000"/>
                </a:solidFill>
              </a:rPr>
              <a:t>	#returns </a:t>
            </a:r>
            <a:r>
              <a:rPr lang="en-US" dirty="0" err="1">
                <a:solidFill>
                  <a:srgbClr val="FF0000"/>
                </a:solidFill>
              </a:rPr>
              <a:t>a+b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	print </a:t>
            </a:r>
            <a:r>
              <a:rPr lang="en-US" dirty="0" err="1">
                <a:solidFill>
                  <a:srgbClr val="FF0000"/>
                </a:solidFill>
              </a:rPr>
              <a:t>funcSum</a:t>
            </a:r>
            <a:r>
              <a:rPr lang="en-US" dirty="0">
                <a:solidFill>
                  <a:srgbClr val="FF0000"/>
                </a:solidFill>
              </a:rPr>
              <a:t>(5,2)	#calls the function </a:t>
            </a:r>
            <a:r>
              <a:rPr lang="en-US" dirty="0" err="1">
                <a:solidFill>
                  <a:srgbClr val="FF0000"/>
                </a:solidFill>
              </a:rPr>
              <a:t>funcSum</a:t>
            </a:r>
            <a:r>
              <a:rPr lang="en-US" dirty="0">
                <a:solidFill>
                  <a:srgbClr val="FF0000"/>
                </a:solidFill>
              </a:rPr>
              <a:t> with a=5 and b=2 and 					   prints 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306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“functions.py” under the examples directory</a:t>
            </a:r>
          </a:p>
          <a:p>
            <a:r>
              <a:rPr lang="en-US" dirty="0"/>
              <a:t>Run the “functions.py” file and try to understand how functions work.</a:t>
            </a:r>
          </a:p>
          <a:p>
            <a:r>
              <a:rPr lang="en-US" dirty="0"/>
              <a:t>How many arguments each functions take ?</a:t>
            </a:r>
          </a:p>
          <a:p>
            <a:r>
              <a:rPr lang="en-US" dirty="0"/>
              <a:t>Write a function “</a:t>
            </a:r>
            <a:r>
              <a:rPr lang="en-US" dirty="0" err="1"/>
              <a:t>getAge</a:t>
            </a:r>
            <a:r>
              <a:rPr lang="en-US" dirty="0"/>
              <a:t>” which will ask for user’s age and print it.</a:t>
            </a:r>
          </a:p>
        </p:txBody>
      </p:sp>
    </p:spTree>
    <p:extLst>
      <p:ext uri="{BB962C8B-B14F-4D97-AF65-F5344CB8AC3E}">
        <p14:creationId xmlns:p14="http://schemas.microsoft.com/office/powerpoint/2010/main" val="38254910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63D8E-FC41-4493-95B1-190374F3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and local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DC98F-F481-4824-9CD2-21659D0C7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variable with global scope can be accessed any where in the program</a:t>
            </a:r>
          </a:p>
          <a:p>
            <a:r>
              <a:rPr lang="en-US" dirty="0"/>
              <a:t>A variable with local scope is valid only in the code-block it is defined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a=10		#a has global scope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def 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r>
              <a:rPr lang="en-US" dirty="0">
                <a:solidFill>
                  <a:srgbClr val="FF0000"/>
                </a:solidFill>
              </a:rPr>
              <a:t>():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    b=10		#b is local to 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endParaRPr lang="en-US" dirty="0">
              <a:solidFill>
                <a:srgbClr val="FF0000"/>
              </a:solidFill>
            </a:endParaRP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    a=5		#a is local to 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endParaRPr lang="en-US" dirty="0">
              <a:solidFill>
                <a:srgbClr val="FF0000"/>
              </a:solidFill>
            </a:endParaRP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    print b	#prints b=10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    print a		#prints a=5, local scope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print a		#prints a=10	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		print b		#error b is not defined, its scope ended with the function</a:t>
            </a:r>
          </a:p>
        </p:txBody>
      </p:sp>
    </p:spTree>
    <p:extLst>
      <p:ext uri="{BB962C8B-B14F-4D97-AF65-F5344CB8AC3E}">
        <p14:creationId xmlns:p14="http://schemas.microsoft.com/office/powerpoint/2010/main" val="34728970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DAD96-84EA-4993-BC99-F84D16D8E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A06D2-2688-42B5-A3C5-3C2F040F6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lets you define a multiple functions with same name but different arguments</a:t>
            </a:r>
          </a:p>
          <a:p>
            <a:pPr lvl="1"/>
            <a:r>
              <a:rPr lang="en-US" dirty="0"/>
              <a:t>Helpful when a given function needed to be computed differently depending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def </a:t>
            </a:r>
            <a:r>
              <a:rPr lang="en-US" sz="1600" dirty="0" err="1">
                <a:solidFill>
                  <a:srgbClr val="FF0000"/>
                </a:solidFill>
              </a:rPr>
              <a:t>areaSquare</a:t>
            </a:r>
            <a:r>
              <a:rPr lang="en-US" sz="1600" dirty="0">
                <a:solidFill>
                  <a:srgbClr val="FF0000"/>
                </a:solidFill>
              </a:rPr>
              <a:t>(</a:t>
            </a:r>
            <a:r>
              <a:rPr lang="en-US" sz="1600" dirty="0" err="1">
                <a:solidFill>
                  <a:srgbClr val="FF0000"/>
                </a:solidFill>
              </a:rPr>
              <a:t>a,b</a:t>
            </a:r>
            <a:r>
              <a:rPr lang="en-US" sz="1600" dirty="0">
                <a:solidFill>
                  <a:srgbClr val="FF0000"/>
                </a:solidFill>
              </a:rPr>
              <a:t>):		 			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	return a*b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def </a:t>
            </a:r>
            <a:r>
              <a:rPr lang="en-US" sz="1600" dirty="0" err="1">
                <a:solidFill>
                  <a:srgbClr val="FF0000"/>
                </a:solidFill>
              </a:rPr>
              <a:t>areaCircle</a:t>
            </a:r>
            <a:r>
              <a:rPr lang="en-US" sz="1600" dirty="0">
                <a:solidFill>
                  <a:srgbClr val="FF0000"/>
                </a:solidFill>
              </a:rPr>
              <a:t>(r):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	return 3.14*r*r</a:t>
            </a:r>
          </a:p>
          <a:p>
            <a:pPr marL="457200" lvl="1" indent="0"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print </a:t>
            </a:r>
            <a:r>
              <a:rPr lang="en-US" sz="1600" dirty="0" err="1">
                <a:solidFill>
                  <a:srgbClr val="FF0000"/>
                </a:solidFill>
              </a:rPr>
              <a:t>areaSquare</a:t>
            </a:r>
            <a:r>
              <a:rPr lang="en-US" sz="1600" dirty="0">
                <a:solidFill>
                  <a:srgbClr val="FF0000"/>
                </a:solidFill>
              </a:rPr>
              <a:t>(2,2)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print </a:t>
            </a:r>
            <a:r>
              <a:rPr lang="en-US" sz="1600" dirty="0" err="1">
                <a:solidFill>
                  <a:srgbClr val="FF0000"/>
                </a:solidFill>
              </a:rPr>
              <a:t>areaCircle</a:t>
            </a:r>
            <a:r>
              <a:rPr lang="en-US" sz="1600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191CB9-366B-4DFE-9682-89DA5FB2BC87}"/>
              </a:ext>
            </a:extLst>
          </p:cNvPr>
          <p:cNvSpPr txBox="1">
            <a:spLocks/>
          </p:cNvSpPr>
          <p:nvPr/>
        </p:nvSpPr>
        <p:spPr>
          <a:xfrm>
            <a:off x="5180860" y="3429000"/>
            <a:ext cx="6741850" cy="259186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def area(</a:t>
            </a:r>
            <a:r>
              <a:rPr lang="en-US" sz="1600" dirty="0" err="1">
                <a:solidFill>
                  <a:srgbClr val="FF0000"/>
                </a:solidFill>
              </a:rPr>
              <a:t>a,b</a:t>
            </a:r>
            <a:r>
              <a:rPr lang="en-US" sz="1600" dirty="0">
                <a:solidFill>
                  <a:srgbClr val="FF0000"/>
                </a:solidFill>
              </a:rPr>
              <a:t>):		</a:t>
            </a:r>
            <a:r>
              <a:rPr lang="en-US" sz="1600" dirty="0">
                <a:solidFill>
                  <a:srgbClr val="FFC000"/>
                </a:solidFill>
              </a:rPr>
              <a:t>#calculate area for square</a:t>
            </a:r>
            <a:r>
              <a:rPr lang="en-US" sz="1600" dirty="0">
                <a:solidFill>
                  <a:srgbClr val="FF0000"/>
                </a:solidFill>
              </a:rPr>
              <a:t>	 	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	return a*b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def area(r):		</a:t>
            </a:r>
            <a:r>
              <a:rPr lang="en-US" sz="1600" dirty="0">
                <a:solidFill>
                  <a:srgbClr val="FFC000"/>
                </a:solidFill>
              </a:rPr>
              <a:t>#calculate area for circle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	return 3.14*r*r</a:t>
            </a:r>
          </a:p>
          <a:p>
            <a:pPr marL="457200" lvl="1" indent="0"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print area(2,2)		</a:t>
            </a:r>
            <a:r>
              <a:rPr lang="en-US" sz="1600" dirty="0">
                <a:solidFill>
                  <a:srgbClr val="FFC000"/>
                </a:solidFill>
              </a:rPr>
              <a:t>#prints 4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print area(1)		</a:t>
            </a:r>
            <a:r>
              <a:rPr lang="en-US" sz="1600" dirty="0">
                <a:solidFill>
                  <a:srgbClr val="FFC000"/>
                </a:solidFill>
              </a:rPr>
              <a:t>#prints 3.14 </a:t>
            </a:r>
          </a:p>
        </p:txBody>
      </p:sp>
    </p:spTree>
    <p:extLst>
      <p:ext uri="{BB962C8B-B14F-4D97-AF65-F5344CB8AC3E}">
        <p14:creationId xmlns:p14="http://schemas.microsoft.com/office/powerpoint/2010/main" val="283317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5CF1C-925A-4E55-876D-6C9283A5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921AFC-8FD4-49B2-8F3A-821ACBF1D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7" b="15075"/>
          <a:stretch/>
        </p:blipFill>
        <p:spPr>
          <a:xfrm>
            <a:off x="9246718" y="38331"/>
            <a:ext cx="2900892" cy="330471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4A2A3B-2D5B-4ACB-9182-23B9FC14B9A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Guido van Rossum started developing his own language </a:t>
            </a:r>
            <a:br>
              <a:rPr lang="en-US" dirty="0"/>
            </a:br>
            <a:r>
              <a:rPr lang="en-US" dirty="0"/>
              <a:t>in 1989 Christmas holidays.</a:t>
            </a:r>
          </a:p>
          <a:p>
            <a:r>
              <a:rPr lang="en-US" dirty="0"/>
              <a:t>Named it Python after “Monty Python’s Flying Circus”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99"/>
                </a:solidFill>
              </a:rPr>
              <a:t>Q. To learn Python, do I have to like “Monty Python’s Flying Circus”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99"/>
                </a:solidFill>
              </a:rPr>
              <a:t>A. No, but it helps. :) [Ref: https://docs.python.org ]</a:t>
            </a:r>
            <a:r>
              <a:rPr lang="en-US" dirty="0"/>
              <a:t>	</a:t>
            </a:r>
          </a:p>
          <a:p>
            <a:r>
              <a:rPr lang="en-US" dirty="0"/>
              <a:t>Python was first used in the Amoeba project.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99"/>
                </a:solidFill>
              </a:rPr>
              <a:t>“In February 1991, after just over a year of development, I decided to post to USENET. The rest is in the </a:t>
            </a:r>
            <a:r>
              <a:rPr lang="en-US" dirty="0" err="1">
                <a:solidFill>
                  <a:srgbClr val="FFFF99"/>
                </a:solidFill>
              </a:rPr>
              <a:t>Misc</a:t>
            </a:r>
            <a:r>
              <a:rPr lang="en-US" dirty="0">
                <a:solidFill>
                  <a:srgbClr val="FFFF99"/>
                </a:solidFill>
              </a:rPr>
              <a:t>/HISTORY file.”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8D7269-395D-46D9-89EF-E8D0F1832BDF}"/>
              </a:ext>
            </a:extLst>
          </p:cNvPr>
          <p:cNvGrpSpPr/>
          <p:nvPr/>
        </p:nvGrpSpPr>
        <p:grpSpPr>
          <a:xfrm>
            <a:off x="8997797" y="5448622"/>
            <a:ext cx="3194203" cy="1368149"/>
            <a:chOff x="8997797" y="5208924"/>
            <a:chExt cx="3194203" cy="136814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800404-B171-40D0-A270-828AC9BA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7797" y="5208924"/>
              <a:ext cx="3194203" cy="88115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C96288-D3F5-4C38-BC65-32BC5418C6A3}"/>
                </a:ext>
              </a:extLst>
            </p:cNvPr>
            <p:cNvSpPr txBox="1"/>
            <p:nvPr/>
          </p:nvSpPr>
          <p:spPr>
            <a:xfrm>
              <a:off x="9194746" y="6176963"/>
              <a:ext cx="2800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Python logo, 1990s–2005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289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890E-31FA-4A66-837B-BBA4C0B1F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4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C4B3-D19C-4205-B2F5-B951FC1C4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folder exercises and open ex4.py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10-15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002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V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latin typeface="Blacksword" pitchFamily="50" charset="0"/>
              </a:rPr>
              <a:t>Input/Output</a:t>
            </a:r>
            <a:endParaRPr lang="en-US" sz="3600" dirty="0">
              <a:latin typeface="Blackswor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10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D6FE-AC45-43DA-B863-21C42485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files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4C34-2448-4C69-8676-204ABE1D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is usually stored in plain text files and to process/analyze data we need to first read it in our program</a:t>
            </a:r>
          </a:p>
          <a:p>
            <a:r>
              <a:rPr lang="en-US" dirty="0"/>
              <a:t>Python provides a very good support via built-in functions to do file operations</a:t>
            </a:r>
          </a:p>
          <a:p>
            <a:r>
              <a:rPr lang="en-US" dirty="0"/>
              <a:t>“open(‘filename’, ‘mode’)” function opens the file</a:t>
            </a:r>
          </a:p>
          <a:p>
            <a:pPr lvl="1"/>
            <a:r>
              <a:rPr lang="en-US" dirty="0"/>
              <a:t>Filename is the name of the file to open, mode is one of the following mode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‘r’: Read only mode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‘w’: Write only mode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‘a’: Append mode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‘r+’: Read and write both.</a:t>
            </a:r>
          </a:p>
          <a:p>
            <a:r>
              <a:rPr lang="en-US" dirty="0"/>
              <a:t>Use close() functions to close the file when done.</a:t>
            </a:r>
          </a:p>
        </p:txBody>
      </p:sp>
    </p:spTree>
    <p:extLst>
      <p:ext uri="{BB962C8B-B14F-4D97-AF65-F5344CB8AC3E}">
        <p14:creationId xmlns:p14="http://schemas.microsoft.com/office/powerpoint/2010/main" val="2169636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D6FE-AC45-43DA-B863-21C42485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 (easy way)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4C34-2448-4C69-8676-204ABE1D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with open(‘datafile.txt’) as f:	#f is a File object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	data=</a:t>
            </a:r>
            <a:r>
              <a:rPr lang="en-US" dirty="0" err="1">
                <a:solidFill>
                  <a:srgbClr val="FF0000"/>
                </a:solidFill>
              </a:rPr>
              <a:t>f.read</a:t>
            </a:r>
            <a:r>
              <a:rPr lang="en-US" dirty="0">
                <a:solidFill>
                  <a:srgbClr val="FF0000"/>
                </a:solidFill>
              </a:rPr>
              <a:t>().</a:t>
            </a:r>
            <a:r>
              <a:rPr lang="en-US" dirty="0" err="1">
                <a:solidFill>
                  <a:srgbClr val="FF0000"/>
                </a:solidFill>
              </a:rPr>
              <a:t>splitlines</a:t>
            </a:r>
            <a:r>
              <a:rPr lang="en-US" dirty="0">
                <a:solidFill>
                  <a:srgbClr val="FF0000"/>
                </a:solidFill>
              </a:rPr>
              <a:t>()	#read file line-by-line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print data 				#now file is in the list data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print </a:t>
            </a:r>
            <a:r>
              <a:rPr lang="en-US" dirty="0" err="1">
                <a:solidFill>
                  <a:srgbClr val="FF0000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(data)			#print total number of lines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“with” allows for simpler syntax and make sure file is closed after reading is done. No need to use close()</a:t>
            </a:r>
          </a:p>
          <a:p>
            <a:r>
              <a:rPr lang="en-US" dirty="0" err="1"/>
              <a:t>f.write</a:t>
            </a:r>
            <a:r>
              <a:rPr lang="en-US" dirty="0"/>
              <a:t>() writes to file when opened in ‘w’, ‘a’ or ‘r+’ mode</a:t>
            </a:r>
          </a:p>
        </p:txBody>
      </p:sp>
    </p:spTree>
    <p:extLst>
      <p:ext uri="{BB962C8B-B14F-4D97-AF65-F5344CB8AC3E}">
        <p14:creationId xmlns:p14="http://schemas.microsoft.com/office/powerpoint/2010/main" val="3106323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4050-6FF7-46DB-AFC0-122A396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examples on reading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7029-F0E7-4E6C-9DF9-F19ACC34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file “readfile.py” under the examples directory</a:t>
            </a:r>
          </a:p>
          <a:p>
            <a:r>
              <a:rPr lang="en-US" dirty="0"/>
              <a:t>Run the “readfile.py” file and try to understand how it works.</a:t>
            </a:r>
          </a:p>
          <a:p>
            <a:r>
              <a:rPr lang="en-US" dirty="0"/>
              <a:t>What happens if you use </a:t>
            </a:r>
            <a:r>
              <a:rPr lang="en-US" dirty="0" err="1"/>
              <a:t>readlines</a:t>
            </a:r>
            <a:r>
              <a:rPr lang="en-US" dirty="0"/>
              <a:t>() instead of read().</a:t>
            </a:r>
            <a:r>
              <a:rPr lang="en-US" dirty="0" err="1"/>
              <a:t>splitlines</a:t>
            </a:r>
            <a:r>
              <a:rPr lang="en-US" dirty="0"/>
              <a:t>() 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169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890E-31FA-4A66-837B-BBA4C0B1F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for exercise 5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C4B3-D19C-4205-B2F5-B951FC1C4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folder exercises and open ex5.py</a:t>
            </a:r>
          </a:p>
          <a:p>
            <a:r>
              <a:rPr lang="en-US" dirty="0"/>
              <a:t>Read the questions and write your code in the space provided</a:t>
            </a:r>
          </a:p>
          <a:p>
            <a:r>
              <a:rPr lang="en-US" dirty="0"/>
              <a:t>Run your code when done</a:t>
            </a:r>
          </a:p>
          <a:p>
            <a:r>
              <a:rPr lang="en-US" dirty="0"/>
              <a:t>Estimated time to complete 15-20 mins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893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D6FE-AC45-43DA-B863-21C42485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4C34-2448-4C69-8676-204ABE1D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51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7DB58-1F6F-4270-917B-AB3074079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C61F09-F881-4F8C-B27E-DDF0371C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Blacksword" pitchFamily="50" charset="0"/>
              </a:rPr>
              <a:t>Epilogue</a:t>
            </a:r>
          </a:p>
        </p:txBody>
      </p:sp>
    </p:spTree>
    <p:extLst>
      <p:ext uri="{BB962C8B-B14F-4D97-AF65-F5344CB8AC3E}">
        <p14:creationId xmlns:p14="http://schemas.microsoft.com/office/powerpoint/2010/main" val="1292238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D6FE-AC45-43DA-B863-21C42485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4C34-2448-4C69-8676-204ABE1D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19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D6FE-AC45-43DA-B863-21C42485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4C34-2448-4C69-8676-204ABE1D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85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E5AEB-92FD-441A-84B7-F25EAF53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E8B7-FA08-4309-9E13-D7F2B5B4C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is great for beginners</a:t>
            </a:r>
          </a:p>
          <a:p>
            <a:pPr lvl="1"/>
            <a:r>
              <a:rPr lang="en-US" dirty="0"/>
              <a:t>Python is high level language and easy to learn!</a:t>
            </a:r>
          </a:p>
          <a:p>
            <a:r>
              <a:rPr lang="en-US" dirty="0"/>
              <a:t>Python is versatile </a:t>
            </a:r>
          </a:p>
          <a:p>
            <a:pPr lvl="1"/>
            <a:r>
              <a:rPr lang="en-US" dirty="0"/>
              <a:t>Applications include data analysis, web development, game development</a:t>
            </a:r>
          </a:p>
          <a:p>
            <a:r>
              <a:rPr lang="en-US" dirty="0"/>
              <a:t>Python has great modules and libraries</a:t>
            </a:r>
          </a:p>
          <a:p>
            <a:pPr lvl="1"/>
            <a:r>
              <a:rPr lang="en-US" dirty="0" err="1">
                <a:solidFill>
                  <a:srgbClr val="FFFF99"/>
                </a:solidFill>
              </a:rPr>
              <a:t>PyPI</a:t>
            </a:r>
            <a:r>
              <a:rPr lang="en-US" dirty="0">
                <a:solidFill>
                  <a:srgbClr val="FFFF99"/>
                </a:solidFill>
              </a:rPr>
              <a:t> “Python Package Index is a repository of software for the Python programming language. There are currently </a:t>
            </a:r>
            <a:r>
              <a:rPr lang="en-US" b="1" dirty="0">
                <a:solidFill>
                  <a:srgbClr val="FFFF99"/>
                </a:solidFill>
              </a:rPr>
              <a:t>132368</a:t>
            </a:r>
            <a:r>
              <a:rPr lang="en-US" dirty="0">
                <a:solidFill>
                  <a:srgbClr val="FFFF99"/>
                </a:solidFill>
              </a:rPr>
              <a:t> packages here.”</a:t>
            </a:r>
          </a:p>
          <a:p>
            <a:r>
              <a:rPr lang="en-US" dirty="0"/>
              <a:t>Python is supported by many platforms Linux/Windows/Mac</a:t>
            </a:r>
          </a:p>
          <a:p>
            <a:r>
              <a:rPr lang="en-US" dirty="0"/>
              <a:t>Python is growing rapidly. It is one of the 3 official languages at Google.</a:t>
            </a:r>
          </a:p>
          <a:p>
            <a:endParaRPr lang="en-US" dirty="0"/>
          </a:p>
          <a:p>
            <a:endParaRPr lang="en-US" dirty="0">
              <a:solidFill>
                <a:srgbClr val="FFFF99"/>
              </a:solidFill>
            </a:endParaRPr>
          </a:p>
          <a:p>
            <a:endParaRPr lang="en-US" dirty="0">
              <a:solidFill>
                <a:srgbClr val="FFFF99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7A5EB-1116-4530-8D46-D9EB91B3B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05" y="205867"/>
            <a:ext cx="3198920" cy="239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31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C3B7-676E-4470-A214-8DB00D48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C400AD-C22D-4DDA-967D-66FC1ED07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461" y="145848"/>
            <a:ext cx="7102136" cy="60875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EE75E4-F9BD-4D19-9B0E-3CE2B0575EA9}"/>
              </a:ext>
            </a:extLst>
          </p:cNvPr>
          <p:cNvSpPr txBox="1"/>
          <p:nvPr/>
        </p:nvSpPr>
        <p:spPr>
          <a:xfrm>
            <a:off x="3138257" y="6342820"/>
            <a:ext cx="554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Ref: http://news.codecademy.com/why-learn-python/</a:t>
            </a:r>
          </a:p>
        </p:txBody>
      </p:sp>
    </p:spTree>
    <p:extLst>
      <p:ext uri="{BB962C8B-B14F-4D97-AF65-F5344CB8AC3E}">
        <p14:creationId xmlns:p14="http://schemas.microsoft.com/office/powerpoint/2010/main" val="3222102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BDFAA-F0BE-4BFD-BE1E-02C30B5B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awesome examples of Python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D85624-EB37-4F95-8DA7-19EAE7738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10242"/>
            <a:ext cx="1006776" cy="10067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4503E-82DE-4EDD-B4E5-C2B4750EE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613" y="1610242"/>
            <a:ext cx="1006776" cy="1006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DB5548-E4B0-4D01-BBF4-1FDA5A7D5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026" y="1610242"/>
            <a:ext cx="795165" cy="10129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53309C-A154-41A5-AC27-63E0F9B036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5" t="15678" r="14937" b="15581"/>
          <a:stretch/>
        </p:blipFill>
        <p:spPr>
          <a:xfrm>
            <a:off x="5979828" y="1597896"/>
            <a:ext cx="1601523" cy="10129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F7733E-811D-4543-97D5-393E3DB7A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988" y="1610242"/>
            <a:ext cx="1012949" cy="1012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FCD470-82EE-41C5-914B-560FCCE53068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10845"/>
            <a:ext cx="2860189" cy="16032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950A7D-AA03-4C3A-89D1-416D397067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96" b="36845"/>
          <a:stretch/>
        </p:blipFill>
        <p:spPr>
          <a:xfrm>
            <a:off x="4362359" y="3293615"/>
            <a:ext cx="2782344" cy="7723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48B8BA-61C9-421C-BB6C-10E5162AD50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6" y="5036944"/>
            <a:ext cx="3436181" cy="8241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0F99BD-07E8-4729-9BF8-973B0DC0EFF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305" y="4960751"/>
            <a:ext cx="4900787" cy="976563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6AB5AF-4135-423B-AD2C-6025CDF146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674" y="2950145"/>
            <a:ext cx="3126525" cy="11158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3DB7BC-B1A9-4824-97FC-1402AAD25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848" y="5171010"/>
            <a:ext cx="2639998" cy="55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1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86A12-B418-4E00-B955-20E46D01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Python, seriously?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EACDF-BACE-4427-8045-E59B24A3A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is free and open source high level, interpreted object oriented programming language</a:t>
            </a:r>
          </a:p>
          <a:p>
            <a:pPr lvl="1"/>
            <a:r>
              <a:rPr lang="en-US" dirty="0"/>
              <a:t>Free and open source: costs $0 and you can see the python source code</a:t>
            </a:r>
          </a:p>
          <a:p>
            <a:pPr lvl="1"/>
            <a:r>
              <a:rPr lang="en-US" dirty="0"/>
              <a:t>High level: closer to humans than to machine, easy to write and read</a:t>
            </a:r>
          </a:p>
          <a:p>
            <a:pPr lvl="1"/>
            <a:r>
              <a:rPr lang="en-US" dirty="0"/>
              <a:t>Interpreted: executes directly and freely without compiling</a:t>
            </a:r>
          </a:p>
          <a:p>
            <a:pPr lvl="1"/>
            <a:r>
              <a:rPr lang="en-US" dirty="0"/>
              <a:t>Object oriented: programming paradigm that models data into classes and objects</a:t>
            </a:r>
          </a:p>
          <a:p>
            <a:pPr lvl="1"/>
            <a:r>
              <a:rPr lang="en-US" dirty="0"/>
              <a:t>Programming language: language used to interact with computers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641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1464</TotalTime>
  <Words>2287</Words>
  <Application>Microsoft Office PowerPoint</Application>
  <PresentationFormat>Widescreen</PresentationFormat>
  <Paragraphs>517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Arial Narrow</vt:lpstr>
      <vt:lpstr>Bell MT</vt:lpstr>
      <vt:lpstr>Blacksword</vt:lpstr>
      <vt:lpstr>Calibri</vt:lpstr>
      <vt:lpstr>Century</vt:lpstr>
      <vt:lpstr>Garamond</vt:lpstr>
      <vt:lpstr>Wingdings</vt:lpstr>
      <vt:lpstr>Office Theme</vt:lpstr>
      <vt:lpstr>BCB Python Workshop 03 23 2018</vt:lpstr>
      <vt:lpstr>Chapter 0</vt:lpstr>
      <vt:lpstr>What is Python?</vt:lpstr>
      <vt:lpstr>What is Python?</vt:lpstr>
      <vt:lpstr>Brief history of Python</vt:lpstr>
      <vt:lpstr>Why Python</vt:lpstr>
      <vt:lpstr>PowerPoint Presentation</vt:lpstr>
      <vt:lpstr>Few awesome examples of Python work</vt:lpstr>
      <vt:lpstr>What is Python, seriously?</vt:lpstr>
      <vt:lpstr>Getting Started</vt:lpstr>
      <vt:lpstr>Setting up Python 2.7.x</vt:lpstr>
      <vt:lpstr>Congratulations! you’re ready to code in Python</vt:lpstr>
      <vt:lpstr>Chapter I</vt:lpstr>
      <vt:lpstr>Printing text</vt:lpstr>
      <vt:lpstr>Comments in Python</vt:lpstr>
      <vt:lpstr>Few more “print” examples python</vt:lpstr>
      <vt:lpstr>Strings</vt:lpstr>
      <vt:lpstr>String slices</vt:lpstr>
      <vt:lpstr>String methods</vt:lpstr>
      <vt:lpstr>Built-in functions on strings</vt:lpstr>
      <vt:lpstr>Few examples on string operations</vt:lpstr>
      <vt:lpstr>Mutable vs immutable </vt:lpstr>
      <vt:lpstr>Variables in Python</vt:lpstr>
      <vt:lpstr>Python variable names</vt:lpstr>
      <vt:lpstr>Basic arithmetic operations</vt:lpstr>
      <vt:lpstr>You are ready for exercise 1 !!!</vt:lpstr>
      <vt:lpstr>Chapter II</vt:lpstr>
      <vt:lpstr>Data structures</vt:lpstr>
      <vt:lpstr>Lists</vt:lpstr>
      <vt:lpstr>Sets</vt:lpstr>
      <vt:lpstr>Dictionaries</vt:lpstr>
      <vt:lpstr>You are ready for exercise 2 !!!</vt:lpstr>
      <vt:lpstr>Chapter III</vt:lpstr>
      <vt:lpstr>Indentation</vt:lpstr>
      <vt:lpstr>If statements</vt:lpstr>
      <vt:lpstr>Logical expressions</vt:lpstr>
      <vt:lpstr>Comparison operators</vt:lpstr>
      <vt:lpstr>Few examples on if-else</vt:lpstr>
      <vt:lpstr>Loops</vt:lpstr>
      <vt:lpstr>Break and continue</vt:lpstr>
      <vt:lpstr>Few examples on loops</vt:lpstr>
      <vt:lpstr>Updating values inside loops</vt:lpstr>
      <vt:lpstr>You are ready for exercise 3 !!!</vt:lpstr>
      <vt:lpstr>Chapter IV</vt:lpstr>
      <vt:lpstr>Functions</vt:lpstr>
      <vt:lpstr>Functions in Python</vt:lpstr>
      <vt:lpstr>Few examples on functions</vt:lpstr>
      <vt:lpstr>Global and local scope</vt:lpstr>
      <vt:lpstr>Function overloading</vt:lpstr>
      <vt:lpstr>You are ready for exercise 4 !!!</vt:lpstr>
      <vt:lpstr>Chapter V</vt:lpstr>
      <vt:lpstr>Reading files in Python</vt:lpstr>
      <vt:lpstr>Simple example (easy way)</vt:lpstr>
      <vt:lpstr>Few examples on reading files</vt:lpstr>
      <vt:lpstr>You are ready for exercise 5 !!!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BCB python workshop</dc:title>
  <dc:creator>mrbains21@gmail.com</dc:creator>
  <cp:lastModifiedBy>mrbains21@gmail.com</cp:lastModifiedBy>
  <cp:revision>396</cp:revision>
  <dcterms:created xsi:type="dcterms:W3CDTF">2018-03-11T20:36:06Z</dcterms:created>
  <dcterms:modified xsi:type="dcterms:W3CDTF">2018-03-22T21:58:16Z</dcterms:modified>
</cp:coreProperties>
</file>